
<file path=[Content_Types].xml><?xml version="1.0" encoding="utf-8"?>
<Types xmlns="http://schemas.openxmlformats.org/package/2006/content-types">
  <Default Extension="fntdata" ContentType="application/x-fontdata"/>
  <Default Extension="jfif"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Prata" panose="020B0604020202020204" charset="0"/>
      <p:regular r:id="rId21"/>
    </p:embeddedFont>
    <p:embeddedFont>
      <p:font typeface="Raleway"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949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64599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944442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657520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069284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2591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109178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171421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32892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0.jfif"/><Relationship Id="rId5" Type="http://schemas.openxmlformats.org/officeDocument/2006/relationships/image" Target="../media/image4.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4.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g"/><Relationship Id="rId7" Type="http://schemas.openxmlformats.org/officeDocument/2006/relationships/image" Target="../media/image55.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svg"/><Relationship Id="rId10" Type="http://schemas.openxmlformats.org/officeDocument/2006/relationships/image" Target="../media/image4.png"/><Relationship Id="rId4" Type="http://schemas.openxmlformats.org/officeDocument/2006/relationships/image" Target="../media/image52.png"/><Relationship Id="rId9" Type="http://schemas.openxmlformats.org/officeDocument/2006/relationships/image" Target="../media/image57.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6.jfif"/><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jfif"/><Relationship Id="rId5"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8.jfi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7.jfif"/><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6.jfif"/><Relationship Id="rId2" Type="http://schemas.openxmlformats.org/officeDocument/2006/relationships/notesSlide" Target="../notesSlides/notesSlide9.xml"/><Relationship Id="rId16" Type="http://schemas.openxmlformats.org/officeDocument/2006/relationships/image" Target="../media/image35.jfif"/><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5" Type="http://schemas.openxmlformats.org/officeDocument/2006/relationships/image" Target="../media/image4.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315200" y="3628740"/>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Blackout 2.4</a:t>
            </a:r>
          </a:p>
          <a:p>
            <a:pPr marL="0" indent="0" algn="l">
              <a:lnSpc>
                <a:spcPts val="4850"/>
              </a:lnSpc>
              <a:buNone/>
            </a:pPr>
            <a:r>
              <a:rPr lang="en-US" sz="2000" i="1" dirty="0">
                <a:solidFill>
                  <a:srgbClr val="F2E782"/>
                </a:solidFill>
                <a:latin typeface="Prata" pitchFamily="34" charset="0"/>
                <a:ea typeface="Prata" pitchFamily="34" charset="-122"/>
                <a:cs typeface="Prata" pitchFamily="34" charset="-120"/>
              </a:rPr>
              <a:t>Unveiling 2.4 GHz Network Vulnerabilities</a:t>
            </a:r>
            <a:endParaRPr lang="en-US" sz="2000" i="1" dirty="0"/>
          </a:p>
        </p:txBody>
      </p:sp>
      <p:sp>
        <p:nvSpPr>
          <p:cNvPr id="4" name="Text 1"/>
          <p:cNvSpPr/>
          <p:nvPr/>
        </p:nvSpPr>
        <p:spPr>
          <a:xfrm>
            <a:off x="6280190" y="4089797"/>
            <a:ext cx="7556421" cy="1587698"/>
          </a:xfrm>
          <a:prstGeom prst="rect">
            <a:avLst/>
          </a:prstGeom>
          <a:noFill/>
          <a:ln/>
        </p:spPr>
        <p:txBody>
          <a:bodyPr wrap="square" lIns="0" tIns="0" rIns="0" bIns="0" rtlCol="0" anchor="t"/>
          <a:lstStyle/>
          <a:p>
            <a:pPr marL="0" indent="0" algn="l">
              <a:lnSpc>
                <a:spcPts val="2500"/>
              </a:lnSpc>
              <a:buNone/>
            </a:pPr>
            <a:endParaRPr lang="en-US" sz="1550" dirty="0"/>
          </a:p>
        </p:txBody>
      </p:sp>
      <p:pic>
        <p:nvPicPr>
          <p:cNvPr id="6" name="Picture 5">
            <a:extLst>
              <a:ext uri="{FF2B5EF4-FFF2-40B4-BE49-F238E27FC236}">
                <a16:creationId xmlns:a16="http://schemas.microsoft.com/office/drawing/2014/main" id="{5E221E65-E477-47DD-A5D7-24242C820A50}"/>
              </a:ext>
            </a:extLst>
          </p:cNvPr>
          <p:cNvPicPr>
            <a:picLocks noChangeAspect="1"/>
          </p:cNvPicPr>
          <p:nvPr/>
        </p:nvPicPr>
        <p:blipFill>
          <a:blip r:embed="rId3"/>
          <a:stretch>
            <a:fillRect/>
          </a:stretch>
        </p:blipFill>
        <p:spPr>
          <a:xfrm>
            <a:off x="0" y="-25003"/>
            <a:ext cx="5486400" cy="8229600"/>
          </a:xfrm>
          <a:prstGeom prst="rect">
            <a:avLst/>
          </a:prstGeom>
        </p:spPr>
      </p:pic>
      <p:pic>
        <p:nvPicPr>
          <p:cNvPr id="8" name="Picture 7">
            <a:extLst>
              <a:ext uri="{FF2B5EF4-FFF2-40B4-BE49-F238E27FC236}">
                <a16:creationId xmlns:a16="http://schemas.microsoft.com/office/drawing/2014/main" id="{C34EBF8F-4460-444E-8B16-D7A84236B007}"/>
              </a:ext>
            </a:extLst>
          </p:cNvPr>
          <p:cNvPicPr>
            <a:picLocks noChangeAspect="1"/>
          </p:cNvPicPr>
          <p:nvPr/>
        </p:nvPicPr>
        <p:blipFill>
          <a:blip r:embed="rId4"/>
          <a:stretch>
            <a:fillRect/>
          </a:stretch>
        </p:blipFill>
        <p:spPr>
          <a:xfrm>
            <a:off x="12737652" y="7688888"/>
            <a:ext cx="1764411" cy="4367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6280190" y="1110377"/>
            <a:ext cx="7556421" cy="992267"/>
          </a:xfrm>
          <a:prstGeom prst="rect">
            <a:avLst/>
          </a:prstGeom>
          <a:noFill/>
          <a:ln/>
        </p:spPr>
        <p:txBody>
          <a:bodyPr wrap="square" lIns="0" tIns="0" rIns="0" bIns="0" rtlCol="0" anchor="t"/>
          <a:lstStyle/>
          <a:p>
            <a:pPr marL="0" indent="0" algn="l">
              <a:lnSpc>
                <a:spcPts val="3900"/>
              </a:lnSpc>
              <a:buNone/>
            </a:pPr>
            <a:r>
              <a:rPr lang="en-US" sz="3100" dirty="0">
                <a:solidFill>
                  <a:srgbClr val="F2E782"/>
                </a:solidFill>
                <a:latin typeface="Prata" pitchFamily="34" charset="0"/>
                <a:ea typeface="Prata" pitchFamily="34" charset="-122"/>
                <a:cs typeface="Prata" pitchFamily="34" charset="-120"/>
              </a:rPr>
              <a:t>Software Core: Powering the Exploitations</a:t>
            </a:r>
            <a:endParaRPr lang="en-US" sz="3100" dirty="0"/>
          </a:p>
        </p:txBody>
      </p:sp>
      <p:sp>
        <p:nvSpPr>
          <p:cNvPr id="4" name="Text 1"/>
          <p:cNvSpPr/>
          <p:nvPr/>
        </p:nvSpPr>
        <p:spPr>
          <a:xfrm>
            <a:off x="6280190" y="2400300"/>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intelligence of our Blackout 2.4 platform stems from its robust software components, specifically tailored for wireless interaction and user control.</a:t>
            </a:r>
            <a:endParaRPr lang="en-US" sz="1550" dirty="0"/>
          </a:p>
        </p:txBody>
      </p:sp>
      <p:sp>
        <p:nvSpPr>
          <p:cNvPr id="5" name="Text 2"/>
          <p:cNvSpPr/>
          <p:nvPr/>
        </p:nvSpPr>
        <p:spPr>
          <a:xfrm>
            <a:off x="6280190" y="325862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CFCBBF"/>
                </a:solidFill>
                <a:latin typeface="Prata Light" pitchFamily="34" charset="0"/>
                <a:ea typeface="Prata Light" pitchFamily="34" charset="-122"/>
                <a:cs typeface="Prata Light" pitchFamily="34" charset="-120"/>
              </a:rPr>
              <a:t>01</a:t>
            </a:r>
            <a:endParaRPr lang="en-US" sz="1550" dirty="0"/>
          </a:p>
        </p:txBody>
      </p:sp>
      <p:pic>
        <p:nvPicPr>
          <p:cNvPr id="6" name="Image 1" descr="preencoded.png"/>
          <p:cNvPicPr>
            <a:picLocks noChangeAspect="1"/>
          </p:cNvPicPr>
          <p:nvPr/>
        </p:nvPicPr>
        <p:blipFill>
          <a:blip r:embed="rId3"/>
          <a:stretch>
            <a:fillRect/>
          </a:stretch>
        </p:blipFill>
        <p:spPr>
          <a:xfrm>
            <a:off x="6280190" y="3572947"/>
            <a:ext cx="3679031" cy="22860"/>
          </a:xfrm>
          <a:prstGeom prst="rect">
            <a:avLst/>
          </a:prstGeom>
        </p:spPr>
      </p:pic>
      <p:sp>
        <p:nvSpPr>
          <p:cNvPr id="7" name="Text 3"/>
          <p:cNvSpPr/>
          <p:nvPr/>
        </p:nvSpPr>
        <p:spPr>
          <a:xfrm>
            <a:off x="6280190" y="371784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ESP32 Firmware</a:t>
            </a:r>
            <a:endParaRPr lang="en-US" sz="1950" dirty="0"/>
          </a:p>
        </p:txBody>
      </p:sp>
      <p:sp>
        <p:nvSpPr>
          <p:cNvPr id="8" name="Text 4"/>
          <p:cNvSpPr/>
          <p:nvPr/>
        </p:nvSpPr>
        <p:spPr>
          <a:xfrm>
            <a:off x="6280190" y="4147066"/>
            <a:ext cx="3679031"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Custom-developed software loaded onto the microcontroller, orchestrating all hardware functions.</a:t>
            </a:r>
            <a:endParaRPr lang="en-US" sz="1550" dirty="0"/>
          </a:p>
        </p:txBody>
      </p:sp>
      <p:sp>
        <p:nvSpPr>
          <p:cNvPr id="9" name="Text 5"/>
          <p:cNvSpPr/>
          <p:nvPr/>
        </p:nvSpPr>
        <p:spPr>
          <a:xfrm>
            <a:off x="10157579" y="325862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CFCBBF"/>
                </a:solidFill>
                <a:latin typeface="Prata Light" pitchFamily="34" charset="0"/>
                <a:ea typeface="Prata Light" pitchFamily="34" charset="-122"/>
                <a:cs typeface="Prata Light" pitchFamily="34" charset="-120"/>
              </a:rPr>
              <a:t>02</a:t>
            </a:r>
            <a:endParaRPr lang="en-US" sz="1550" dirty="0"/>
          </a:p>
        </p:txBody>
      </p:sp>
      <p:pic>
        <p:nvPicPr>
          <p:cNvPr id="10" name="Image 2" descr="preencoded.png"/>
          <p:cNvPicPr>
            <a:picLocks noChangeAspect="1"/>
          </p:cNvPicPr>
          <p:nvPr/>
        </p:nvPicPr>
        <p:blipFill>
          <a:blip r:embed="rId3"/>
          <a:stretch>
            <a:fillRect/>
          </a:stretch>
        </p:blipFill>
        <p:spPr>
          <a:xfrm>
            <a:off x="10157579" y="3572947"/>
            <a:ext cx="3679031" cy="22860"/>
          </a:xfrm>
          <a:prstGeom prst="rect">
            <a:avLst/>
          </a:prstGeom>
        </p:spPr>
      </p:pic>
      <p:sp>
        <p:nvSpPr>
          <p:cNvPr id="11" name="Text 6"/>
          <p:cNvSpPr/>
          <p:nvPr/>
        </p:nvSpPr>
        <p:spPr>
          <a:xfrm>
            <a:off x="10157579" y="3717846"/>
            <a:ext cx="2663904"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Wi-Fi &amp; BLE Libraries</a:t>
            </a:r>
            <a:endParaRPr lang="en-US" sz="1950" dirty="0"/>
          </a:p>
        </p:txBody>
      </p:sp>
      <p:sp>
        <p:nvSpPr>
          <p:cNvPr id="12" name="Text 7"/>
          <p:cNvSpPr/>
          <p:nvPr/>
        </p:nvSpPr>
        <p:spPr>
          <a:xfrm>
            <a:off x="10157579" y="4147066"/>
            <a:ext cx="3679031"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Essential programming interfaces enabling seamless communication and manipulation of the 2.4 GHz spectrum.</a:t>
            </a:r>
            <a:endParaRPr lang="en-US" sz="1550" dirty="0"/>
          </a:p>
        </p:txBody>
      </p:sp>
      <p:sp>
        <p:nvSpPr>
          <p:cNvPr id="13" name="Text 8"/>
          <p:cNvSpPr/>
          <p:nvPr/>
        </p:nvSpPr>
        <p:spPr>
          <a:xfrm>
            <a:off x="6280190" y="544687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CFCBBF"/>
                </a:solidFill>
                <a:latin typeface="Prata Light" pitchFamily="34" charset="0"/>
                <a:ea typeface="Prata Light" pitchFamily="34" charset="-122"/>
                <a:cs typeface="Prata Light" pitchFamily="34" charset="-120"/>
              </a:rPr>
              <a:t>03</a:t>
            </a:r>
            <a:endParaRPr lang="en-US" sz="1550" dirty="0"/>
          </a:p>
        </p:txBody>
      </p:sp>
      <p:pic>
        <p:nvPicPr>
          <p:cNvPr id="14" name="Image 3" descr="preencoded.png"/>
          <p:cNvPicPr>
            <a:picLocks noChangeAspect="1"/>
          </p:cNvPicPr>
          <p:nvPr/>
        </p:nvPicPr>
        <p:blipFill>
          <a:blip r:embed="rId4"/>
          <a:stretch>
            <a:fillRect/>
          </a:stretch>
        </p:blipFill>
        <p:spPr>
          <a:xfrm>
            <a:off x="6280190" y="5741313"/>
            <a:ext cx="7556421" cy="22860"/>
          </a:xfrm>
          <a:prstGeom prst="rect">
            <a:avLst/>
          </a:prstGeom>
        </p:spPr>
      </p:pic>
      <p:sp>
        <p:nvSpPr>
          <p:cNvPr id="15" name="Text 9"/>
          <p:cNvSpPr/>
          <p:nvPr/>
        </p:nvSpPr>
        <p:spPr>
          <a:xfrm>
            <a:off x="6280190" y="5906095"/>
            <a:ext cx="3041809"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Touch UI &amp; Control Logic</a:t>
            </a:r>
            <a:endParaRPr lang="en-US" sz="1950" dirty="0"/>
          </a:p>
        </p:txBody>
      </p:sp>
      <p:sp>
        <p:nvSpPr>
          <p:cNvPr id="16" name="Text 10"/>
          <p:cNvSpPr/>
          <p:nvPr/>
        </p:nvSpPr>
        <p:spPr>
          <a:xfrm>
            <a:off x="6280190" y="633531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interactive element, translating touch inputs into commands and presenting real-time data to the user.</a:t>
            </a:r>
            <a:endParaRPr lang="en-US" sz="1550" dirty="0"/>
          </a:p>
        </p:txBody>
      </p:sp>
      <p:pic>
        <p:nvPicPr>
          <p:cNvPr id="17" name="Picture 16">
            <a:extLst>
              <a:ext uri="{FF2B5EF4-FFF2-40B4-BE49-F238E27FC236}">
                <a16:creationId xmlns:a16="http://schemas.microsoft.com/office/drawing/2014/main" id="{B79E790F-4300-4D3D-9234-5616F9FA5E8A}"/>
              </a:ext>
            </a:extLst>
          </p:cNvPr>
          <p:cNvPicPr>
            <a:picLocks noChangeAspect="1"/>
          </p:cNvPicPr>
          <p:nvPr/>
        </p:nvPicPr>
        <p:blipFill>
          <a:blip r:embed="rId5"/>
          <a:stretch>
            <a:fillRect/>
          </a:stretch>
        </p:blipFill>
        <p:spPr>
          <a:xfrm>
            <a:off x="12737652" y="7688888"/>
            <a:ext cx="1764411" cy="436735"/>
          </a:xfrm>
          <a:prstGeom prst="rect">
            <a:avLst/>
          </a:prstGeom>
        </p:spPr>
      </p:pic>
      <p:pic>
        <p:nvPicPr>
          <p:cNvPr id="19" name="Picture 18">
            <a:extLst>
              <a:ext uri="{FF2B5EF4-FFF2-40B4-BE49-F238E27FC236}">
                <a16:creationId xmlns:a16="http://schemas.microsoft.com/office/drawing/2014/main" id="{331E1176-476D-4BA1-9353-ECD17D42E3ED}"/>
              </a:ext>
            </a:extLst>
          </p:cNvPr>
          <p:cNvPicPr>
            <a:picLocks noChangeAspect="1"/>
          </p:cNvPicPr>
          <p:nvPr/>
        </p:nvPicPr>
        <p:blipFill>
          <a:blip r:embed="rId6"/>
          <a:stretch>
            <a:fillRect/>
          </a:stretch>
        </p:blipFill>
        <p:spPr>
          <a:xfrm>
            <a:off x="0" y="0"/>
            <a:ext cx="5325979"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53214"/>
            <a:ext cx="9987201"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Blackout 2.4: Core Functional Capabilities</a:t>
            </a:r>
            <a:endParaRPr lang="en-US" sz="3900" dirty="0"/>
          </a:p>
        </p:txBody>
      </p:sp>
      <p:sp>
        <p:nvSpPr>
          <p:cNvPr id="3" name="Text 1"/>
          <p:cNvSpPr/>
          <p:nvPr/>
        </p:nvSpPr>
        <p:spPr>
          <a:xfrm>
            <a:off x="793790" y="1970127"/>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Blackout 2.4 is designed with a suite of functional capabilities that allow for comprehensive analysis and simulation of wireless network vulnerabilities. These features provide a powerful toolkit for understanding and demonstrating potential attack vectors in a controlled environment.</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145988"/>
            <a:ext cx="595313" cy="595313"/>
          </a:xfrm>
          <a:prstGeom prst="rect">
            <a:avLst/>
          </a:prstGeom>
        </p:spPr>
      </p:pic>
      <p:sp>
        <p:nvSpPr>
          <p:cNvPr id="5" name="Text 2"/>
          <p:cNvSpPr/>
          <p:nvPr/>
        </p:nvSpPr>
        <p:spPr>
          <a:xfrm>
            <a:off x="1637109" y="331339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Spectrum Scanning</a:t>
            </a:r>
            <a:endParaRPr lang="en-US" sz="1950" dirty="0"/>
          </a:p>
        </p:txBody>
      </p:sp>
      <p:sp>
        <p:nvSpPr>
          <p:cNvPr id="6" name="Text 3"/>
          <p:cNvSpPr/>
          <p:nvPr/>
        </p:nvSpPr>
        <p:spPr>
          <a:xfrm>
            <a:off x="1637109" y="3742611"/>
            <a:ext cx="5554028"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device can actively scan and identify all available Wi-Fi networks in its vicinity, mapping out the wireless landscape. This allows for detailed reconnaissance of target environments.</a:t>
            </a:r>
            <a:endParaRPr lang="en-US" sz="15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144" y="3145988"/>
            <a:ext cx="595313" cy="595313"/>
          </a:xfrm>
          <a:prstGeom prst="rect">
            <a:avLst/>
          </a:prstGeom>
        </p:spPr>
      </p:pic>
      <p:sp>
        <p:nvSpPr>
          <p:cNvPr id="8" name="Text 4"/>
          <p:cNvSpPr/>
          <p:nvPr/>
        </p:nvSpPr>
        <p:spPr>
          <a:xfrm>
            <a:off x="8282464" y="331339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Channel Monitoring</a:t>
            </a:r>
            <a:endParaRPr lang="en-US" sz="1950" dirty="0"/>
          </a:p>
        </p:txBody>
      </p:sp>
      <p:sp>
        <p:nvSpPr>
          <p:cNvPr id="9" name="Text 5"/>
          <p:cNvSpPr/>
          <p:nvPr/>
        </p:nvSpPr>
        <p:spPr>
          <a:xfrm>
            <a:off x="8282464" y="3742611"/>
            <a:ext cx="5554147"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Beyond simple scanning, Blackout 2.4 provides real-time monitoring of specific Wi-Fi channels, observing data traffic and identifying active devices and potential points of interest.</a:t>
            </a:r>
            <a:endParaRPr lang="en-US" sz="15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409605"/>
            <a:ext cx="595313" cy="595313"/>
          </a:xfrm>
          <a:prstGeom prst="rect">
            <a:avLst/>
          </a:prstGeom>
        </p:spPr>
      </p:pic>
      <p:sp>
        <p:nvSpPr>
          <p:cNvPr id="11" name="Text 6"/>
          <p:cNvSpPr/>
          <p:nvPr/>
        </p:nvSpPr>
        <p:spPr>
          <a:xfrm>
            <a:off x="1637109" y="55770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Attack Triggering</a:t>
            </a:r>
            <a:endParaRPr lang="en-US" sz="1950" dirty="0"/>
          </a:p>
        </p:txBody>
      </p:sp>
      <p:sp>
        <p:nvSpPr>
          <p:cNvPr id="12" name="Text 7"/>
          <p:cNvSpPr/>
          <p:nvPr/>
        </p:nvSpPr>
        <p:spPr>
          <a:xfrm>
            <a:off x="1637109" y="6006227"/>
            <a:ext cx="5554028"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Equipped with the ability to initiate various simulated attacks, the system can demonstrate the impact of different exploit techniques, providing practical insights into network security.</a:t>
            </a:r>
            <a:endParaRPr lang="en-US" sz="15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144" y="5409605"/>
            <a:ext cx="595313" cy="595313"/>
          </a:xfrm>
          <a:prstGeom prst="rect">
            <a:avLst/>
          </a:prstGeom>
        </p:spPr>
      </p:pic>
      <p:sp>
        <p:nvSpPr>
          <p:cNvPr id="14" name="Text 8"/>
          <p:cNvSpPr/>
          <p:nvPr/>
        </p:nvSpPr>
        <p:spPr>
          <a:xfrm>
            <a:off x="8282464" y="55770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Real-Time Feedback</a:t>
            </a:r>
            <a:endParaRPr lang="en-US" sz="1950" dirty="0"/>
          </a:p>
        </p:txBody>
      </p:sp>
      <p:sp>
        <p:nvSpPr>
          <p:cNvPr id="15" name="Text 9"/>
          <p:cNvSpPr/>
          <p:nvPr/>
        </p:nvSpPr>
        <p:spPr>
          <a:xfrm>
            <a:off x="8282464" y="6006227"/>
            <a:ext cx="5554147"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During simulations, Blackout 2.4 offers immediate feedback on the success and impact of triggered actions, allowing for instantaneous adjustments and deeper understanding of attack dynamics.</a:t>
            </a:r>
            <a:endParaRPr lang="en-US" sz="1550" dirty="0"/>
          </a:p>
        </p:txBody>
      </p:sp>
      <p:pic>
        <p:nvPicPr>
          <p:cNvPr id="16" name="Picture 15">
            <a:extLst>
              <a:ext uri="{FF2B5EF4-FFF2-40B4-BE49-F238E27FC236}">
                <a16:creationId xmlns:a16="http://schemas.microsoft.com/office/drawing/2014/main" id="{D71E8237-514D-4FA6-B276-DAAC4CE89896}"/>
              </a:ext>
            </a:extLst>
          </p:cNvPr>
          <p:cNvPicPr>
            <a:picLocks noChangeAspect="1"/>
          </p:cNvPicPr>
          <p:nvPr/>
        </p:nvPicPr>
        <p:blipFill>
          <a:blip r:embed="rId11"/>
          <a:stretch>
            <a:fillRect/>
          </a:stretch>
        </p:blipFill>
        <p:spPr>
          <a:xfrm>
            <a:off x="12737652" y="7688888"/>
            <a:ext cx="1764411" cy="436735"/>
          </a:xfrm>
          <a:prstGeom prst="rect">
            <a:avLst/>
          </a:prstGeom>
        </p:spPr>
      </p:pic>
    </p:spTree>
    <p:extLst>
      <p:ext uri="{BB962C8B-B14F-4D97-AF65-F5344CB8AC3E}">
        <p14:creationId xmlns:p14="http://schemas.microsoft.com/office/powerpoint/2010/main" val="2612217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7953" y="527923"/>
            <a:ext cx="10034230" cy="599837"/>
          </a:xfrm>
          <a:prstGeom prst="rect">
            <a:avLst/>
          </a:prstGeom>
          <a:noFill/>
          <a:ln/>
        </p:spPr>
        <p:txBody>
          <a:bodyPr wrap="none" lIns="0" tIns="0" rIns="0" bIns="0" rtlCol="0" anchor="t"/>
          <a:lstStyle/>
          <a:p>
            <a:pPr marL="0" indent="0" algn="l">
              <a:lnSpc>
                <a:spcPts val="4700"/>
              </a:lnSpc>
              <a:buNone/>
            </a:pPr>
            <a:r>
              <a:rPr lang="en-US" sz="3750" dirty="0">
                <a:solidFill>
                  <a:srgbClr val="F2E782"/>
                </a:solidFill>
                <a:latin typeface="Prata" pitchFamily="34" charset="0"/>
                <a:ea typeface="Prata" pitchFamily="34" charset="-122"/>
                <a:cs typeface="Prata" pitchFamily="34" charset="-120"/>
              </a:rPr>
              <a:t>Understanding the Deauthentication Attack</a:t>
            </a:r>
            <a:endParaRPr lang="en-US" sz="3750" dirty="0"/>
          </a:p>
        </p:txBody>
      </p:sp>
      <p:sp>
        <p:nvSpPr>
          <p:cNvPr id="3" name="Text 1"/>
          <p:cNvSpPr/>
          <p:nvPr/>
        </p:nvSpPr>
        <p:spPr>
          <a:xfrm>
            <a:off x="767953" y="1511737"/>
            <a:ext cx="13094494" cy="614363"/>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The deauthentication attack is a fundamental and highly effective method for disrupting wireless network connectivity. This simulation demonstrates a critical vulnerability within the 802.11 standard.</a:t>
            </a:r>
            <a:endParaRPr lang="en-US" sz="1500" dirty="0"/>
          </a:p>
        </p:txBody>
      </p:sp>
      <p:sp>
        <p:nvSpPr>
          <p:cNvPr id="4" name="Text 2"/>
          <p:cNvSpPr/>
          <p:nvPr/>
        </p:nvSpPr>
        <p:spPr>
          <a:xfrm>
            <a:off x="767953" y="2534007"/>
            <a:ext cx="2921079" cy="359926"/>
          </a:xfrm>
          <a:prstGeom prst="rect">
            <a:avLst/>
          </a:prstGeom>
          <a:noFill/>
          <a:ln/>
        </p:spPr>
        <p:txBody>
          <a:bodyPr wrap="none" lIns="0" tIns="0" rIns="0" bIns="0" rtlCol="0" anchor="t"/>
          <a:lstStyle/>
          <a:p>
            <a:pPr marL="0" indent="0" algn="l">
              <a:lnSpc>
                <a:spcPts val="2800"/>
              </a:lnSpc>
              <a:buNone/>
            </a:pPr>
            <a:r>
              <a:rPr lang="en-US" sz="2250" dirty="0">
                <a:solidFill>
                  <a:srgbClr val="F2E782"/>
                </a:solidFill>
                <a:latin typeface="Prata" pitchFamily="34" charset="0"/>
                <a:ea typeface="Prata" pitchFamily="34" charset="-122"/>
                <a:cs typeface="Prata" pitchFamily="34" charset="-120"/>
              </a:rPr>
              <a:t>Mechanism of Attack</a:t>
            </a:r>
            <a:endParaRPr lang="en-US" sz="2250" dirty="0"/>
          </a:p>
        </p:txBody>
      </p:sp>
      <p:sp>
        <p:nvSpPr>
          <p:cNvPr id="5" name="Text 3"/>
          <p:cNvSpPr/>
          <p:nvPr/>
        </p:nvSpPr>
        <p:spPr>
          <a:xfrm>
            <a:off x="767953" y="3085862"/>
            <a:ext cx="7669292" cy="307181"/>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CFCBBF"/>
                </a:solidFill>
                <a:latin typeface="Raleway" pitchFamily="34" charset="0"/>
                <a:ea typeface="Raleway" pitchFamily="34" charset="-122"/>
                <a:cs typeface="Raleway" pitchFamily="34" charset="-120"/>
              </a:rPr>
              <a:t>Forces clients off Wi-Fi networks by sending spoofed deauthentication frames.</a:t>
            </a:r>
            <a:endParaRPr lang="en-US" sz="1500" dirty="0"/>
          </a:p>
        </p:txBody>
      </p:sp>
      <p:sp>
        <p:nvSpPr>
          <p:cNvPr id="6" name="Text 4"/>
          <p:cNvSpPr/>
          <p:nvPr/>
        </p:nvSpPr>
        <p:spPr>
          <a:xfrm>
            <a:off x="767953" y="3460194"/>
            <a:ext cx="7669292" cy="307181"/>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CFCBBF"/>
                </a:solidFill>
                <a:latin typeface="Raleway" pitchFamily="34" charset="0"/>
                <a:ea typeface="Raleway" pitchFamily="34" charset="-122"/>
                <a:cs typeface="Raleway" pitchFamily="34" charset="-120"/>
              </a:rPr>
              <a:t>Exploits the lack of authentication in 802.11 management frames.</a:t>
            </a:r>
            <a:endParaRPr lang="en-US" sz="1500" dirty="0"/>
          </a:p>
        </p:txBody>
      </p:sp>
      <p:sp>
        <p:nvSpPr>
          <p:cNvPr id="7" name="Text 5"/>
          <p:cNvSpPr/>
          <p:nvPr/>
        </p:nvSpPr>
        <p:spPr>
          <a:xfrm>
            <a:off x="767953" y="3834527"/>
            <a:ext cx="7669292" cy="614363"/>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CFCBBF"/>
                </a:solidFill>
                <a:latin typeface="Raleway" pitchFamily="34" charset="0"/>
                <a:ea typeface="Raleway" pitchFamily="34" charset="-122"/>
                <a:cs typeface="Raleway" pitchFamily="34" charset="-120"/>
              </a:rPr>
              <a:t>No encryption or authentication is required for these frames, making them highly susceptible to abuse.</a:t>
            </a:r>
            <a:endParaRPr lang="en-US" sz="1500" dirty="0"/>
          </a:p>
        </p:txBody>
      </p:sp>
      <p:sp>
        <p:nvSpPr>
          <p:cNvPr id="8" name="Text 6"/>
          <p:cNvSpPr/>
          <p:nvPr/>
        </p:nvSpPr>
        <p:spPr>
          <a:xfrm>
            <a:off x="767953" y="4621649"/>
            <a:ext cx="7669292" cy="921544"/>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This type of attack essentially tells a client device that it is no longer authorized to be connected to a specific Wi-Fi network, causing it to disconnect. While seemingly simple, its implications for network stability and user access are significant.</a:t>
            </a:r>
            <a:endParaRPr lang="en-US" sz="1500" dirty="0"/>
          </a:p>
        </p:txBody>
      </p:sp>
      <p:sp>
        <p:nvSpPr>
          <p:cNvPr id="9" name="Text 7"/>
          <p:cNvSpPr/>
          <p:nvPr/>
        </p:nvSpPr>
        <p:spPr>
          <a:xfrm>
            <a:off x="1055846" y="5759172"/>
            <a:ext cx="7381399" cy="921544"/>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A deauthentication attack highlights a core design flaw in legacy Wi-Fi protocols, making it a critical demonstration for understanding denial-of-service vulnerabilities.</a:t>
            </a:r>
            <a:endParaRPr lang="en-US" sz="1500" dirty="0"/>
          </a:p>
        </p:txBody>
      </p:sp>
      <p:sp>
        <p:nvSpPr>
          <p:cNvPr id="10" name="Shape 8"/>
          <p:cNvSpPr/>
          <p:nvPr/>
        </p:nvSpPr>
        <p:spPr>
          <a:xfrm>
            <a:off x="767953" y="5759172"/>
            <a:ext cx="22860" cy="921544"/>
          </a:xfrm>
          <a:prstGeom prst="rect">
            <a:avLst/>
          </a:prstGeom>
          <a:solidFill>
            <a:srgbClr val="EEE27D"/>
          </a:solidFill>
          <a:ln/>
        </p:spPr>
      </p:sp>
      <p:pic>
        <p:nvPicPr>
          <p:cNvPr id="12" name="Picture 11">
            <a:extLst>
              <a:ext uri="{FF2B5EF4-FFF2-40B4-BE49-F238E27FC236}">
                <a16:creationId xmlns:a16="http://schemas.microsoft.com/office/drawing/2014/main" id="{CA3C3219-E84B-4E70-BA3E-846080D29939}"/>
              </a:ext>
            </a:extLst>
          </p:cNvPr>
          <p:cNvPicPr>
            <a:picLocks noChangeAspect="1"/>
          </p:cNvPicPr>
          <p:nvPr/>
        </p:nvPicPr>
        <p:blipFill>
          <a:blip r:embed="rId3"/>
          <a:stretch>
            <a:fillRect/>
          </a:stretch>
        </p:blipFill>
        <p:spPr>
          <a:xfrm>
            <a:off x="12737652" y="7688888"/>
            <a:ext cx="1764411" cy="436735"/>
          </a:xfrm>
          <a:prstGeom prst="rect">
            <a:avLst/>
          </a:prstGeom>
        </p:spPr>
      </p:pic>
      <p:pic>
        <p:nvPicPr>
          <p:cNvPr id="14" name="Picture 13">
            <a:extLst>
              <a:ext uri="{FF2B5EF4-FFF2-40B4-BE49-F238E27FC236}">
                <a16:creationId xmlns:a16="http://schemas.microsoft.com/office/drawing/2014/main" id="{4E61CE41-BDB0-4858-AE91-E574A1DAAA42}"/>
              </a:ext>
            </a:extLst>
          </p:cNvPr>
          <p:cNvPicPr>
            <a:picLocks noChangeAspect="1"/>
          </p:cNvPicPr>
          <p:nvPr/>
        </p:nvPicPr>
        <p:blipFill rotWithShape="1">
          <a:blip r:embed="rId4"/>
          <a:srcRect b="15142"/>
          <a:stretch/>
        </p:blipFill>
        <p:spPr>
          <a:xfrm>
            <a:off x="9590774" y="2037625"/>
            <a:ext cx="4650721" cy="5651263"/>
          </a:xfrm>
          <a:prstGeom prst="rect">
            <a:avLst/>
          </a:prstGeom>
        </p:spPr>
      </p:pic>
    </p:spTree>
    <p:extLst>
      <p:ext uri="{BB962C8B-B14F-4D97-AF65-F5344CB8AC3E}">
        <p14:creationId xmlns:p14="http://schemas.microsoft.com/office/powerpoint/2010/main" val="166934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71744"/>
            <a:ext cx="7500580"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Simulating an Evil Portal Attack</a:t>
            </a:r>
            <a:endParaRPr lang="en-US" sz="3900" dirty="0"/>
          </a:p>
        </p:txBody>
      </p:sp>
      <p:sp>
        <p:nvSpPr>
          <p:cNvPr id="3" name="Text 1"/>
          <p:cNvSpPr/>
          <p:nvPr/>
        </p:nvSpPr>
        <p:spPr>
          <a:xfrm>
            <a:off x="793790" y="258865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Evil Portal attack showcases a sophisticated form of social engineering by creating a deceptive environment to trick users into divulging sensitive information. This demonstration highlights the dangers of trusting unknown network access points.</a:t>
            </a:r>
            <a:endParaRPr lang="en-US" sz="1550" dirty="0"/>
          </a:p>
        </p:txBody>
      </p:sp>
      <p:sp>
        <p:nvSpPr>
          <p:cNvPr id="4" name="Shape 2"/>
          <p:cNvSpPr/>
          <p:nvPr/>
        </p:nvSpPr>
        <p:spPr>
          <a:xfrm>
            <a:off x="793790" y="3446978"/>
            <a:ext cx="4215289" cy="3210877"/>
          </a:xfrm>
          <a:prstGeom prst="roundRect">
            <a:avLst>
              <a:gd name="adj" fmla="val 3417"/>
            </a:avLst>
          </a:prstGeom>
          <a:solidFill>
            <a:srgbClr val="1B1C1D"/>
          </a:solidFill>
          <a:ln w="22860">
            <a:solidFill>
              <a:srgbClr val="535455"/>
            </a:solidFill>
            <a:prstDash val="solid"/>
          </a:ln>
        </p:spPr>
      </p:sp>
      <p:pic>
        <p:nvPicPr>
          <p:cNvPr id="5" name="Image 0" descr="preencoded.png"/>
          <p:cNvPicPr>
            <a:picLocks noChangeAspect="1"/>
          </p:cNvPicPr>
          <p:nvPr/>
        </p:nvPicPr>
        <p:blipFill>
          <a:blip r:embed="rId3"/>
          <a:stretch>
            <a:fillRect/>
          </a:stretch>
        </p:blipFill>
        <p:spPr>
          <a:xfrm>
            <a:off x="770930" y="3446978"/>
            <a:ext cx="91440" cy="3210877"/>
          </a:xfrm>
          <a:prstGeom prst="rect">
            <a:avLst/>
          </a:prstGeom>
        </p:spPr>
      </p:pic>
      <p:sp>
        <p:nvSpPr>
          <p:cNvPr id="6" name="Text 3"/>
          <p:cNvSpPr/>
          <p:nvPr/>
        </p:nvSpPr>
        <p:spPr>
          <a:xfrm>
            <a:off x="1083588" y="3668197"/>
            <a:ext cx="3704273" cy="744141"/>
          </a:xfrm>
          <a:prstGeom prst="rect">
            <a:avLst/>
          </a:prstGeom>
          <a:noFill/>
          <a:ln/>
        </p:spPr>
        <p:txBody>
          <a:bodyPr wrap="square" lIns="0" tIns="0" rIns="0" bIns="0" rtlCol="0" anchor="t"/>
          <a:lstStyle/>
          <a:p>
            <a:pPr marL="0" indent="0" algn="l">
              <a:lnSpc>
                <a:spcPts val="2900"/>
              </a:lnSpc>
              <a:buNone/>
            </a:pPr>
            <a:r>
              <a:rPr lang="en-US" sz="2300" dirty="0">
                <a:solidFill>
                  <a:srgbClr val="CFCBBF"/>
                </a:solidFill>
                <a:latin typeface="Prata" pitchFamily="34" charset="0"/>
                <a:ea typeface="Prata" pitchFamily="34" charset="-122"/>
                <a:cs typeface="Prata" pitchFamily="34" charset="-120"/>
              </a:rPr>
              <a:t>Fake Access Point Creation</a:t>
            </a:r>
            <a:endParaRPr lang="en-US" sz="2300" dirty="0"/>
          </a:p>
        </p:txBody>
      </p:sp>
      <p:sp>
        <p:nvSpPr>
          <p:cNvPr id="7" name="Text 4"/>
          <p:cNvSpPr/>
          <p:nvPr/>
        </p:nvSpPr>
        <p:spPr>
          <a:xfrm>
            <a:off x="1083588" y="4531400"/>
            <a:ext cx="3704273"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Blackout 2.4 can simulate an unauthorized Wi-Fi access point, often mimicking legitimate networks. This 'evil twin' lures unsuspecting users into connecting to it instead of the real network.</a:t>
            </a:r>
            <a:endParaRPr lang="en-US" sz="1550" dirty="0"/>
          </a:p>
        </p:txBody>
      </p:sp>
      <p:sp>
        <p:nvSpPr>
          <p:cNvPr id="8" name="Shape 5"/>
          <p:cNvSpPr/>
          <p:nvPr/>
        </p:nvSpPr>
        <p:spPr>
          <a:xfrm>
            <a:off x="5207437" y="3446978"/>
            <a:ext cx="4215408" cy="3210877"/>
          </a:xfrm>
          <a:prstGeom prst="roundRect">
            <a:avLst>
              <a:gd name="adj" fmla="val 3417"/>
            </a:avLst>
          </a:prstGeom>
          <a:solidFill>
            <a:srgbClr val="1B1C1D"/>
          </a:solidFill>
          <a:ln w="22860">
            <a:solidFill>
              <a:srgbClr val="535455"/>
            </a:solidFill>
            <a:prstDash val="solid"/>
          </a:ln>
        </p:spPr>
      </p:sp>
      <p:pic>
        <p:nvPicPr>
          <p:cNvPr id="9" name="Image 1" descr="preencoded.png"/>
          <p:cNvPicPr>
            <a:picLocks noChangeAspect="1"/>
          </p:cNvPicPr>
          <p:nvPr/>
        </p:nvPicPr>
        <p:blipFill>
          <a:blip r:embed="rId3"/>
          <a:stretch>
            <a:fillRect/>
          </a:stretch>
        </p:blipFill>
        <p:spPr>
          <a:xfrm>
            <a:off x="5184577" y="3446978"/>
            <a:ext cx="91440" cy="3210877"/>
          </a:xfrm>
          <a:prstGeom prst="rect">
            <a:avLst/>
          </a:prstGeom>
        </p:spPr>
      </p:pic>
      <p:sp>
        <p:nvSpPr>
          <p:cNvPr id="10" name="Text 6"/>
          <p:cNvSpPr/>
          <p:nvPr/>
        </p:nvSpPr>
        <p:spPr>
          <a:xfrm>
            <a:off x="5497235" y="3668197"/>
            <a:ext cx="3133368" cy="372070"/>
          </a:xfrm>
          <a:prstGeom prst="rect">
            <a:avLst/>
          </a:prstGeom>
          <a:noFill/>
          <a:ln/>
        </p:spPr>
        <p:txBody>
          <a:bodyPr wrap="none" lIns="0" tIns="0" rIns="0" bIns="0" rtlCol="0" anchor="t"/>
          <a:lstStyle/>
          <a:p>
            <a:pPr marL="0" indent="0" algn="l">
              <a:lnSpc>
                <a:spcPts val="2900"/>
              </a:lnSpc>
              <a:buNone/>
            </a:pPr>
            <a:r>
              <a:rPr lang="en-US" sz="2300" dirty="0">
                <a:solidFill>
                  <a:srgbClr val="CFCBBF"/>
                </a:solidFill>
                <a:latin typeface="Prata" pitchFamily="34" charset="0"/>
                <a:ea typeface="Prata" pitchFamily="34" charset="-122"/>
                <a:cs typeface="Prata" pitchFamily="34" charset="-120"/>
              </a:rPr>
              <a:t>Credential Harvesting</a:t>
            </a:r>
            <a:endParaRPr lang="en-US" sz="2300" dirty="0"/>
          </a:p>
        </p:txBody>
      </p:sp>
      <p:sp>
        <p:nvSpPr>
          <p:cNvPr id="11" name="Text 7"/>
          <p:cNvSpPr/>
          <p:nvPr/>
        </p:nvSpPr>
        <p:spPr>
          <a:xfrm>
            <a:off x="5497235" y="4159329"/>
            <a:ext cx="3704392" cy="222277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Once connected, users are often redirected to a fake login page (the "portal") that closely resembles a legitimate service (e.g., public Wi-Fi login, email, social media). This simulates the process of capturing usernames and passwords.</a:t>
            </a:r>
            <a:endParaRPr lang="en-US" sz="1550" dirty="0"/>
          </a:p>
        </p:txBody>
      </p:sp>
      <p:sp>
        <p:nvSpPr>
          <p:cNvPr id="12" name="Shape 8"/>
          <p:cNvSpPr/>
          <p:nvPr/>
        </p:nvSpPr>
        <p:spPr>
          <a:xfrm>
            <a:off x="9621203" y="3446978"/>
            <a:ext cx="4215289" cy="3210877"/>
          </a:xfrm>
          <a:prstGeom prst="roundRect">
            <a:avLst>
              <a:gd name="adj" fmla="val 3417"/>
            </a:avLst>
          </a:prstGeom>
          <a:solidFill>
            <a:srgbClr val="1B1C1D"/>
          </a:solidFill>
          <a:ln w="22860">
            <a:solidFill>
              <a:srgbClr val="535455"/>
            </a:solidFill>
            <a:prstDash val="solid"/>
          </a:ln>
        </p:spPr>
      </p:sp>
      <p:pic>
        <p:nvPicPr>
          <p:cNvPr id="13" name="Image 2" descr="preencoded.png"/>
          <p:cNvPicPr>
            <a:picLocks noChangeAspect="1"/>
          </p:cNvPicPr>
          <p:nvPr/>
        </p:nvPicPr>
        <p:blipFill>
          <a:blip r:embed="rId3"/>
          <a:stretch>
            <a:fillRect/>
          </a:stretch>
        </p:blipFill>
        <p:spPr>
          <a:xfrm>
            <a:off x="9598343" y="3446978"/>
            <a:ext cx="91440" cy="3210877"/>
          </a:xfrm>
          <a:prstGeom prst="rect">
            <a:avLst/>
          </a:prstGeom>
        </p:spPr>
      </p:pic>
      <p:sp>
        <p:nvSpPr>
          <p:cNvPr id="14" name="Text 9"/>
          <p:cNvSpPr/>
          <p:nvPr/>
        </p:nvSpPr>
        <p:spPr>
          <a:xfrm>
            <a:off x="9911001" y="3668197"/>
            <a:ext cx="3704273" cy="744141"/>
          </a:xfrm>
          <a:prstGeom prst="rect">
            <a:avLst/>
          </a:prstGeom>
          <a:noFill/>
          <a:ln/>
        </p:spPr>
        <p:txBody>
          <a:bodyPr wrap="square" lIns="0" tIns="0" rIns="0" bIns="0" rtlCol="0" anchor="t"/>
          <a:lstStyle/>
          <a:p>
            <a:pPr marL="0" indent="0" algn="l">
              <a:lnSpc>
                <a:spcPts val="2900"/>
              </a:lnSpc>
              <a:buNone/>
            </a:pPr>
            <a:r>
              <a:rPr lang="en-US" sz="2300" dirty="0">
                <a:solidFill>
                  <a:srgbClr val="CFCBBF"/>
                </a:solidFill>
                <a:latin typeface="Prata" pitchFamily="34" charset="0"/>
                <a:ea typeface="Prata" pitchFamily="34" charset="-122"/>
                <a:cs typeface="Prata" pitchFamily="34" charset="-120"/>
              </a:rPr>
              <a:t>Social Engineering in Action</a:t>
            </a:r>
            <a:endParaRPr lang="en-US" sz="2300" dirty="0"/>
          </a:p>
        </p:txBody>
      </p:sp>
      <p:sp>
        <p:nvSpPr>
          <p:cNvPr id="15" name="Text 10"/>
          <p:cNvSpPr/>
          <p:nvPr/>
        </p:nvSpPr>
        <p:spPr>
          <a:xfrm>
            <a:off x="9911001" y="4531400"/>
            <a:ext cx="3704273"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This attack is a prime example of social engineering, where human psychology is exploited to gain access to information. It underscores the importance of verifying network legitimacy before entering credentials.</a:t>
            </a:r>
            <a:endParaRPr lang="en-US" sz="1550" dirty="0"/>
          </a:p>
        </p:txBody>
      </p:sp>
      <p:pic>
        <p:nvPicPr>
          <p:cNvPr id="16" name="Picture 15">
            <a:extLst>
              <a:ext uri="{FF2B5EF4-FFF2-40B4-BE49-F238E27FC236}">
                <a16:creationId xmlns:a16="http://schemas.microsoft.com/office/drawing/2014/main" id="{EB422341-5DFC-465D-BD29-D5CC48B14E5F}"/>
              </a:ext>
            </a:extLst>
          </p:cNvPr>
          <p:cNvPicPr>
            <a:picLocks noChangeAspect="1"/>
          </p:cNvPicPr>
          <p:nvPr/>
        </p:nvPicPr>
        <p:blipFill>
          <a:blip r:embed="rId4"/>
          <a:stretch>
            <a:fillRect/>
          </a:stretch>
        </p:blipFill>
        <p:spPr>
          <a:xfrm>
            <a:off x="12737652" y="7688888"/>
            <a:ext cx="1764411" cy="436735"/>
          </a:xfrm>
          <a:prstGeom prst="rect">
            <a:avLst/>
          </a:prstGeom>
        </p:spPr>
      </p:pic>
      <p:sp>
        <p:nvSpPr>
          <p:cNvPr id="18" name="TextBox 17">
            <a:extLst>
              <a:ext uri="{FF2B5EF4-FFF2-40B4-BE49-F238E27FC236}">
                <a16:creationId xmlns:a16="http://schemas.microsoft.com/office/drawing/2014/main" id="{06BCF441-F3A4-411A-AFB2-BC244D1056A0}"/>
              </a:ext>
            </a:extLst>
          </p:cNvPr>
          <p:cNvSpPr txBox="1"/>
          <p:nvPr/>
        </p:nvSpPr>
        <p:spPr>
          <a:xfrm>
            <a:off x="770930" y="574834"/>
            <a:ext cx="7315200" cy="369332"/>
          </a:xfrm>
          <a:prstGeom prst="rect">
            <a:avLst/>
          </a:prstGeom>
          <a:noFill/>
        </p:spPr>
        <p:txBody>
          <a:bodyPr wrap="square">
            <a:spAutoFit/>
          </a:bodyPr>
          <a:lstStyle/>
          <a:p>
            <a:r>
              <a:rPr lang="en-US" sz="1800" dirty="0">
                <a:solidFill>
                  <a:srgbClr val="F2E782"/>
                </a:solidFill>
                <a:latin typeface="Prata" pitchFamily="34" charset="0"/>
                <a:ea typeface="Prata" pitchFamily="34" charset="-122"/>
                <a:cs typeface="Prata" pitchFamily="34" charset="-120"/>
              </a:rPr>
              <a:t>NOVELTY</a:t>
            </a:r>
            <a:endParaRPr lang="en-US" dirty="0"/>
          </a:p>
        </p:txBody>
      </p:sp>
    </p:spTree>
    <p:extLst>
      <p:ext uri="{BB962C8B-B14F-4D97-AF65-F5344CB8AC3E}">
        <p14:creationId xmlns:p14="http://schemas.microsoft.com/office/powerpoint/2010/main" val="181279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EB3C3ED-CC82-4EC3-BB40-1E2A410086EF}"/>
              </a:ext>
            </a:extLst>
          </p:cNvPr>
          <p:cNvPicPr>
            <a:picLocks noChangeAspect="1"/>
          </p:cNvPicPr>
          <p:nvPr/>
        </p:nvPicPr>
        <p:blipFill>
          <a:blip r:embed="rId3"/>
          <a:stretch>
            <a:fillRect/>
          </a:stretch>
        </p:blipFill>
        <p:spPr>
          <a:xfrm>
            <a:off x="4764329" y="2806147"/>
            <a:ext cx="5002442" cy="46490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 0"/>
          <p:cNvSpPr/>
          <p:nvPr/>
        </p:nvSpPr>
        <p:spPr>
          <a:xfrm>
            <a:off x="793790" y="693896"/>
            <a:ext cx="8331637"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Exploring Bluetooth Attack Vectors</a:t>
            </a:r>
            <a:endParaRPr lang="en-US" sz="3900" dirty="0"/>
          </a:p>
        </p:txBody>
      </p:sp>
      <p:sp>
        <p:nvSpPr>
          <p:cNvPr id="3" name="Text 1"/>
          <p:cNvSpPr/>
          <p:nvPr/>
        </p:nvSpPr>
        <p:spPr>
          <a:xfrm>
            <a:off x="793790" y="1710809"/>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Beyond Wi-Fi, Blackout 2.4 also explores vulnerabilities within Bluetooth Low Energy (BLE) protocols, demonstrating how seemingly innocuous features can be exploited for disruptive purposes. These attacks highlight the need for robust security across all wireless communication standards.</a:t>
            </a:r>
            <a:endParaRPr lang="en-US" sz="1550" dirty="0"/>
          </a:p>
        </p:txBody>
      </p:sp>
      <p:sp>
        <p:nvSpPr>
          <p:cNvPr id="4" name="Text 2"/>
          <p:cNvSpPr/>
          <p:nvPr/>
        </p:nvSpPr>
        <p:spPr>
          <a:xfrm>
            <a:off x="1549122" y="4043958"/>
            <a:ext cx="3086695" cy="310158"/>
          </a:xfrm>
          <a:prstGeom prst="rect">
            <a:avLst/>
          </a:prstGeom>
          <a:noFill/>
          <a:ln/>
        </p:spPr>
        <p:txBody>
          <a:bodyPr wrap="none" lIns="0" tIns="0" rIns="0" bIns="0" rtlCol="0" anchor="t"/>
          <a:lstStyle/>
          <a:p>
            <a:pPr marL="0" indent="0" algn="r">
              <a:lnSpc>
                <a:spcPts val="2400"/>
              </a:lnSpc>
              <a:buNone/>
            </a:pPr>
            <a:r>
              <a:rPr lang="en-US" sz="1950" dirty="0">
                <a:solidFill>
                  <a:srgbClr val="CFCBBF"/>
                </a:solidFill>
                <a:latin typeface="Prata" pitchFamily="34" charset="0"/>
                <a:ea typeface="Prata" pitchFamily="34" charset="-122"/>
                <a:cs typeface="Prata" pitchFamily="34" charset="-120"/>
              </a:rPr>
              <a:t>BLE Advertisement Spam</a:t>
            </a:r>
            <a:endParaRPr lang="en-US" sz="1950" dirty="0"/>
          </a:p>
        </p:txBody>
      </p:sp>
      <p:sp>
        <p:nvSpPr>
          <p:cNvPr id="5" name="Text 3"/>
          <p:cNvSpPr/>
          <p:nvPr/>
        </p:nvSpPr>
        <p:spPr>
          <a:xfrm>
            <a:off x="793790" y="4473178"/>
            <a:ext cx="3842028" cy="1905238"/>
          </a:xfrm>
          <a:prstGeom prst="rect">
            <a:avLst/>
          </a:prstGeom>
          <a:noFill/>
          <a:ln/>
        </p:spPr>
        <p:txBody>
          <a:bodyPr wrap="square" lIns="0" tIns="0" rIns="0" bIns="0" rtlCol="0" anchor="t"/>
          <a:lstStyle/>
          <a:p>
            <a:pPr marL="0" indent="0" algn="r">
              <a:lnSpc>
                <a:spcPts val="2500"/>
              </a:lnSpc>
              <a:buNone/>
            </a:pPr>
            <a:r>
              <a:rPr lang="en-US" sz="1550" dirty="0">
                <a:solidFill>
                  <a:srgbClr val="CFCBBF"/>
                </a:solidFill>
                <a:latin typeface="Raleway" pitchFamily="34" charset="0"/>
                <a:ea typeface="Raleway" pitchFamily="34" charset="-122"/>
                <a:cs typeface="Raleway" pitchFamily="34" charset="-120"/>
              </a:rPr>
              <a:t>The device can flood an area with numerous fake BLE advertisements, overwhelming nearby devices and making it difficult for legitimate connections to be established or maintained.</a:t>
            </a:r>
            <a:endParaRPr lang="en-US" sz="1550" dirty="0"/>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173" y="4042608"/>
            <a:ext cx="296942" cy="296942"/>
          </a:xfrm>
          <a:prstGeom prst="rect">
            <a:avLst/>
          </a:prstGeom>
        </p:spPr>
      </p:pic>
      <p:sp>
        <p:nvSpPr>
          <p:cNvPr id="8" name="Text 4"/>
          <p:cNvSpPr/>
          <p:nvPr/>
        </p:nvSpPr>
        <p:spPr>
          <a:xfrm>
            <a:off x="9895284" y="2886670"/>
            <a:ext cx="3727609"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Device Confusion &amp; Disruption</a:t>
            </a:r>
            <a:endParaRPr lang="en-US" sz="1950" dirty="0"/>
          </a:p>
        </p:txBody>
      </p:sp>
      <p:sp>
        <p:nvSpPr>
          <p:cNvPr id="9" name="Text 5"/>
          <p:cNvSpPr/>
          <p:nvPr/>
        </p:nvSpPr>
        <p:spPr>
          <a:xfrm>
            <a:off x="9895284" y="3315891"/>
            <a:ext cx="3941326" cy="158769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By creating a multitude of phantom devices, real devices can become confused, leading to connection failures, battery drain, and general operational instability for Bluetooth-enabled gadgets.</a:t>
            </a:r>
            <a:endParaRPr lang="en-US" sz="1550" dirty="0"/>
          </a:p>
        </p:txBody>
      </p:sp>
      <p:pic>
        <p:nvPicPr>
          <p:cNvPr id="11"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85615" y="2883063"/>
            <a:ext cx="296942" cy="296942"/>
          </a:xfrm>
          <a:prstGeom prst="rect">
            <a:avLst/>
          </a:prstGeom>
        </p:spPr>
      </p:pic>
      <p:sp>
        <p:nvSpPr>
          <p:cNvPr id="12" name="Text 6"/>
          <p:cNvSpPr/>
          <p:nvPr/>
        </p:nvSpPr>
        <p:spPr>
          <a:xfrm>
            <a:off x="9895284" y="5201245"/>
            <a:ext cx="2824163"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Misuse Risks Illustrated</a:t>
            </a:r>
            <a:endParaRPr lang="en-US" sz="1950" dirty="0"/>
          </a:p>
        </p:txBody>
      </p:sp>
      <p:sp>
        <p:nvSpPr>
          <p:cNvPr id="13" name="Text 7"/>
          <p:cNvSpPr/>
          <p:nvPr/>
        </p:nvSpPr>
        <p:spPr>
          <a:xfrm>
            <a:off x="9895284" y="5630466"/>
            <a:ext cx="3941326"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This demonstrates how common Bluetooth features, intended for convenience, can be repurposed for malicious activities, underscoring the broader security challenges in IoT and connected devices.</a:t>
            </a:r>
            <a:endParaRPr lang="en-US" sz="1550" dirty="0"/>
          </a:p>
        </p:txBody>
      </p:sp>
      <p:pic>
        <p:nvPicPr>
          <p:cNvPr id="15" name="Image 5"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847960" y="5165580"/>
            <a:ext cx="296942" cy="296942"/>
          </a:xfrm>
          <a:prstGeom prst="rect">
            <a:avLst/>
          </a:prstGeom>
        </p:spPr>
      </p:pic>
      <p:pic>
        <p:nvPicPr>
          <p:cNvPr id="16" name="Picture 15">
            <a:extLst>
              <a:ext uri="{FF2B5EF4-FFF2-40B4-BE49-F238E27FC236}">
                <a16:creationId xmlns:a16="http://schemas.microsoft.com/office/drawing/2014/main" id="{29753FD4-CEE3-4A43-9F20-B1CA1C82EF4B}"/>
              </a:ext>
            </a:extLst>
          </p:cNvPr>
          <p:cNvPicPr>
            <a:picLocks noChangeAspect="1"/>
          </p:cNvPicPr>
          <p:nvPr/>
        </p:nvPicPr>
        <p:blipFill>
          <a:blip r:embed="rId10"/>
          <a:stretch>
            <a:fillRect/>
          </a:stretch>
        </p:blipFill>
        <p:spPr>
          <a:xfrm>
            <a:off x="12737652" y="7688888"/>
            <a:ext cx="1764411" cy="436735"/>
          </a:xfrm>
          <a:prstGeom prst="rect">
            <a:avLst/>
          </a:prstGeom>
        </p:spPr>
      </p:pic>
    </p:spTree>
    <p:extLst>
      <p:ext uri="{BB962C8B-B14F-4D97-AF65-F5344CB8AC3E}">
        <p14:creationId xmlns:p14="http://schemas.microsoft.com/office/powerpoint/2010/main" val="1669635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38488"/>
            <a:ext cx="9141381"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Testing and Verifying Attack Execution</a:t>
            </a:r>
            <a:endParaRPr lang="en-US" sz="3900" dirty="0"/>
          </a:p>
        </p:txBody>
      </p:sp>
      <p:sp>
        <p:nvSpPr>
          <p:cNvPr id="3" name="Text 1"/>
          <p:cNvSpPr/>
          <p:nvPr/>
        </p:nvSpPr>
        <p:spPr>
          <a:xfrm>
            <a:off x="793790" y="225540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Rigorous testing was conducted to ensure the Blackout 2.4 system reliably performs the simulated attacks. The results consistently demonstrated successful execution, stable performance, and immediate, observable effects on target networks and devices.</a:t>
            </a:r>
            <a:endParaRPr lang="en-US" sz="1550" dirty="0"/>
          </a:p>
        </p:txBody>
      </p:sp>
      <p:sp>
        <p:nvSpPr>
          <p:cNvPr id="4" name="Text 2"/>
          <p:cNvSpPr/>
          <p:nvPr/>
        </p:nvSpPr>
        <p:spPr>
          <a:xfrm>
            <a:off x="793790" y="3212902"/>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CFCBBF"/>
                </a:solidFill>
                <a:latin typeface="Prata" pitchFamily="34" charset="0"/>
                <a:ea typeface="Prata" pitchFamily="34" charset="-122"/>
                <a:cs typeface="Prata" pitchFamily="34" charset="-120"/>
              </a:rPr>
              <a:t>100%</a:t>
            </a:r>
            <a:endParaRPr lang="en-US" sz="5150" dirty="0"/>
          </a:p>
        </p:txBody>
      </p:sp>
      <p:sp>
        <p:nvSpPr>
          <p:cNvPr id="5" name="Text 3"/>
          <p:cNvSpPr/>
          <p:nvPr/>
        </p:nvSpPr>
        <p:spPr>
          <a:xfrm>
            <a:off x="1644372" y="411587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CFCBBF"/>
                </a:solidFill>
                <a:latin typeface="Prata" pitchFamily="34" charset="0"/>
                <a:ea typeface="Prata" pitchFamily="34" charset="-122"/>
                <a:cs typeface="Prata" pitchFamily="34" charset="-120"/>
              </a:rPr>
              <a:t>Attack Success Rate</a:t>
            </a:r>
            <a:endParaRPr lang="en-US" sz="1950" dirty="0"/>
          </a:p>
        </p:txBody>
      </p:sp>
      <p:sp>
        <p:nvSpPr>
          <p:cNvPr id="6" name="Text 4"/>
          <p:cNvSpPr/>
          <p:nvPr/>
        </p:nvSpPr>
        <p:spPr>
          <a:xfrm>
            <a:off x="793790" y="4545092"/>
            <a:ext cx="4182189" cy="1270159"/>
          </a:xfrm>
          <a:prstGeom prst="rect">
            <a:avLst/>
          </a:prstGeom>
          <a:noFill/>
          <a:ln/>
        </p:spPr>
        <p:txBody>
          <a:bodyPr wrap="square" lIns="0" tIns="0" rIns="0" bIns="0" rtlCol="0" anchor="t"/>
          <a:lstStyle/>
          <a:p>
            <a:pPr marL="0" indent="0" algn="ctr">
              <a:lnSpc>
                <a:spcPts val="2500"/>
              </a:lnSpc>
              <a:buNone/>
            </a:pPr>
            <a:r>
              <a:rPr lang="en-US" sz="1550" dirty="0">
                <a:solidFill>
                  <a:srgbClr val="CFCBBF"/>
                </a:solidFill>
                <a:latin typeface="Raleway" pitchFamily="34" charset="0"/>
                <a:ea typeface="Raleway" pitchFamily="34" charset="-122"/>
                <a:cs typeface="Raleway" pitchFamily="34" charset="-120"/>
              </a:rPr>
              <a:t>All simulated attacks, including deauthentication, evil portal, and Bluetooth spam, executed with a 100% success rate in controlled test environments.</a:t>
            </a:r>
            <a:endParaRPr lang="en-US" sz="1550" dirty="0"/>
          </a:p>
        </p:txBody>
      </p:sp>
      <p:sp>
        <p:nvSpPr>
          <p:cNvPr id="7" name="Text 5"/>
          <p:cNvSpPr/>
          <p:nvPr/>
        </p:nvSpPr>
        <p:spPr>
          <a:xfrm>
            <a:off x="5223986" y="321290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CFCBBF"/>
                </a:solidFill>
                <a:latin typeface="Prata" pitchFamily="34" charset="0"/>
                <a:ea typeface="Prata" pitchFamily="34" charset="-122"/>
                <a:cs typeface="Prata" pitchFamily="34" charset="-120"/>
              </a:rPr>
              <a:t>ESP32</a:t>
            </a:r>
            <a:endParaRPr lang="en-US" sz="5150" dirty="0"/>
          </a:p>
        </p:txBody>
      </p:sp>
      <p:sp>
        <p:nvSpPr>
          <p:cNvPr id="8" name="Text 6"/>
          <p:cNvSpPr/>
          <p:nvPr/>
        </p:nvSpPr>
        <p:spPr>
          <a:xfrm>
            <a:off x="6074688" y="411587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CFCBBF"/>
                </a:solidFill>
                <a:latin typeface="Prata" pitchFamily="34" charset="0"/>
                <a:ea typeface="Prata" pitchFamily="34" charset="-122"/>
                <a:cs typeface="Prata" pitchFamily="34" charset="-120"/>
              </a:rPr>
              <a:t>Stable Performance</a:t>
            </a:r>
            <a:endParaRPr lang="en-US" sz="1950" dirty="0"/>
          </a:p>
        </p:txBody>
      </p:sp>
      <p:sp>
        <p:nvSpPr>
          <p:cNvPr id="9" name="Text 7"/>
          <p:cNvSpPr/>
          <p:nvPr/>
        </p:nvSpPr>
        <p:spPr>
          <a:xfrm>
            <a:off x="5223986" y="4545092"/>
            <a:ext cx="4182308" cy="1587698"/>
          </a:xfrm>
          <a:prstGeom prst="rect">
            <a:avLst/>
          </a:prstGeom>
          <a:noFill/>
          <a:ln/>
        </p:spPr>
        <p:txBody>
          <a:bodyPr wrap="square" lIns="0" tIns="0" rIns="0" bIns="0" rtlCol="0" anchor="t"/>
          <a:lstStyle/>
          <a:p>
            <a:pPr marL="0" indent="0" algn="ctr">
              <a:lnSpc>
                <a:spcPts val="2500"/>
              </a:lnSpc>
              <a:buNone/>
            </a:pPr>
            <a:r>
              <a:rPr lang="en-US" sz="1550" dirty="0">
                <a:solidFill>
                  <a:srgbClr val="CFCBBF"/>
                </a:solidFill>
                <a:latin typeface="Raleway" pitchFamily="34" charset="0"/>
                <a:ea typeface="Raleway" pitchFamily="34" charset="-122"/>
                <a:cs typeface="Raleway" pitchFamily="34" charset="-120"/>
              </a:rPr>
              <a:t>The ESP32 microcontroller maintained stable operation throughout all testing phases, handling resource-intensive tasks without crashes or significant performance degradation.</a:t>
            </a:r>
            <a:endParaRPr lang="en-US" sz="1550" dirty="0"/>
          </a:p>
        </p:txBody>
      </p:sp>
      <p:sp>
        <p:nvSpPr>
          <p:cNvPr id="10" name="Text 8"/>
          <p:cNvSpPr/>
          <p:nvPr/>
        </p:nvSpPr>
        <p:spPr>
          <a:xfrm>
            <a:off x="9654302" y="321290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CFCBBF"/>
                </a:solidFill>
                <a:latin typeface="Prata" pitchFamily="34" charset="0"/>
                <a:ea typeface="Prata" pitchFamily="34" charset="-122"/>
                <a:cs typeface="Prata" pitchFamily="34" charset="-120"/>
              </a:rPr>
              <a:t>Real-Time</a:t>
            </a:r>
            <a:endParaRPr lang="en-US" sz="5150" dirty="0"/>
          </a:p>
        </p:txBody>
      </p:sp>
      <p:sp>
        <p:nvSpPr>
          <p:cNvPr id="11" name="Text 9"/>
          <p:cNvSpPr/>
          <p:nvPr/>
        </p:nvSpPr>
        <p:spPr>
          <a:xfrm>
            <a:off x="10490002" y="4115872"/>
            <a:ext cx="2510909" cy="310158"/>
          </a:xfrm>
          <a:prstGeom prst="rect">
            <a:avLst/>
          </a:prstGeom>
          <a:noFill/>
          <a:ln/>
        </p:spPr>
        <p:txBody>
          <a:bodyPr wrap="none" lIns="0" tIns="0" rIns="0" bIns="0" rtlCol="0" anchor="t"/>
          <a:lstStyle/>
          <a:p>
            <a:pPr marL="0" indent="0" algn="ctr">
              <a:lnSpc>
                <a:spcPts val="2400"/>
              </a:lnSpc>
              <a:buNone/>
            </a:pPr>
            <a:r>
              <a:rPr lang="en-US" sz="1950" dirty="0">
                <a:solidFill>
                  <a:srgbClr val="CFCBBF"/>
                </a:solidFill>
                <a:latin typeface="Prata" pitchFamily="34" charset="0"/>
                <a:ea typeface="Prata" pitchFamily="34" charset="-122"/>
                <a:cs typeface="Prata" pitchFamily="34" charset="-120"/>
              </a:rPr>
              <a:t>Immediate Response</a:t>
            </a:r>
            <a:endParaRPr lang="en-US" sz="1950" dirty="0"/>
          </a:p>
        </p:txBody>
      </p:sp>
      <p:sp>
        <p:nvSpPr>
          <p:cNvPr id="12" name="Text 10"/>
          <p:cNvSpPr/>
          <p:nvPr/>
        </p:nvSpPr>
        <p:spPr>
          <a:xfrm>
            <a:off x="9654302" y="4545092"/>
            <a:ext cx="4182308" cy="1270159"/>
          </a:xfrm>
          <a:prstGeom prst="rect">
            <a:avLst/>
          </a:prstGeom>
          <a:noFill/>
          <a:ln/>
        </p:spPr>
        <p:txBody>
          <a:bodyPr wrap="square" lIns="0" tIns="0" rIns="0" bIns="0" rtlCol="0" anchor="t"/>
          <a:lstStyle/>
          <a:p>
            <a:pPr marL="0" indent="0" algn="ctr">
              <a:lnSpc>
                <a:spcPts val="2500"/>
              </a:lnSpc>
              <a:buNone/>
            </a:pPr>
            <a:r>
              <a:rPr lang="en-US" sz="1550" dirty="0">
                <a:solidFill>
                  <a:srgbClr val="CFCBBF"/>
                </a:solidFill>
                <a:latin typeface="Raleway" pitchFamily="34" charset="0"/>
                <a:ea typeface="Raleway" pitchFamily="34" charset="-122"/>
                <a:cs typeface="Raleway" pitchFamily="34" charset="-120"/>
              </a:rPr>
              <a:t>Target devices and networks exhibited instantaneous responses to the triggered attacks, confirming the effectiveness and real-time impact of the Blackout 2.4 system.</a:t>
            </a:r>
            <a:endParaRPr lang="en-US" sz="1550" dirty="0"/>
          </a:p>
        </p:txBody>
      </p:sp>
      <p:sp>
        <p:nvSpPr>
          <p:cNvPr id="13" name="Text 11"/>
          <p:cNvSpPr/>
          <p:nvPr/>
        </p:nvSpPr>
        <p:spPr>
          <a:xfrm>
            <a:off x="793790" y="635603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Observational data confirmed that client devices were successfully disconnected, fake access points were established, and Bluetooth devices were overwhelmed with advertisements, validating the system's capabilities.</a:t>
            </a:r>
            <a:endParaRPr lang="en-US" sz="1550" dirty="0"/>
          </a:p>
        </p:txBody>
      </p:sp>
      <p:pic>
        <p:nvPicPr>
          <p:cNvPr id="14" name="Picture 13">
            <a:extLst>
              <a:ext uri="{FF2B5EF4-FFF2-40B4-BE49-F238E27FC236}">
                <a16:creationId xmlns:a16="http://schemas.microsoft.com/office/drawing/2014/main" id="{3E92763D-808A-485E-8BEE-BFA5F0251501}"/>
              </a:ext>
            </a:extLst>
          </p:cNvPr>
          <p:cNvPicPr>
            <a:picLocks noChangeAspect="1"/>
          </p:cNvPicPr>
          <p:nvPr/>
        </p:nvPicPr>
        <p:blipFill>
          <a:blip r:embed="rId3"/>
          <a:stretch>
            <a:fillRect/>
          </a:stretch>
        </p:blipFill>
        <p:spPr>
          <a:xfrm>
            <a:off x="12737652" y="7688888"/>
            <a:ext cx="1764411" cy="436735"/>
          </a:xfrm>
          <a:prstGeom prst="rect">
            <a:avLst/>
          </a:prstGeom>
        </p:spPr>
      </p:pic>
    </p:spTree>
    <p:extLst>
      <p:ext uri="{BB962C8B-B14F-4D97-AF65-F5344CB8AC3E}">
        <p14:creationId xmlns:p14="http://schemas.microsoft.com/office/powerpoint/2010/main" val="1075614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42142"/>
            <a:ext cx="11058406"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Ethical Considerations and Responsible Usage</a:t>
            </a:r>
            <a:endParaRPr lang="en-US" sz="3900" dirty="0"/>
          </a:p>
        </p:txBody>
      </p:sp>
      <p:sp>
        <p:nvSpPr>
          <p:cNvPr id="3" name="Text 1"/>
          <p:cNvSpPr/>
          <p:nvPr/>
        </p:nvSpPr>
        <p:spPr>
          <a:xfrm>
            <a:off x="793790" y="195905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development and use of tools like Blackout 2.4 come with significant ethical responsibilities. It is paramount that such technologies are used strictly for educational purposes and within controlled, authorized environments to prevent harm and ensure compliance with legal and ethical guidelines.</a:t>
            </a:r>
            <a:endParaRPr lang="en-US" sz="1550" dirty="0"/>
          </a:p>
        </p:txBody>
      </p:sp>
      <p:pic>
        <p:nvPicPr>
          <p:cNvPr id="4" name="Image 0" descr="preencoded.png"/>
          <p:cNvPicPr>
            <a:picLocks noChangeAspect="1"/>
          </p:cNvPicPr>
          <p:nvPr/>
        </p:nvPicPr>
        <p:blipFill>
          <a:blip r:embed="rId3"/>
          <a:stretch>
            <a:fillRect/>
          </a:stretch>
        </p:blipFill>
        <p:spPr>
          <a:xfrm>
            <a:off x="770930" y="3112056"/>
            <a:ext cx="45720" cy="2814161"/>
          </a:xfrm>
          <a:prstGeom prst="rect">
            <a:avLst/>
          </a:prstGeom>
        </p:spPr>
      </p:pic>
      <p:sp>
        <p:nvSpPr>
          <p:cNvPr id="5" name="Text 2"/>
          <p:cNvSpPr/>
          <p:nvPr/>
        </p:nvSpPr>
        <p:spPr>
          <a:xfrm>
            <a:off x="1037868" y="3134916"/>
            <a:ext cx="3107531" cy="372070"/>
          </a:xfrm>
          <a:prstGeom prst="rect">
            <a:avLst/>
          </a:prstGeom>
          <a:noFill/>
          <a:ln/>
        </p:spPr>
        <p:txBody>
          <a:bodyPr wrap="none" lIns="0" tIns="0" rIns="0" bIns="0" rtlCol="0" anchor="t"/>
          <a:lstStyle/>
          <a:p>
            <a:pPr marL="0" indent="0" algn="l">
              <a:lnSpc>
                <a:spcPts val="2900"/>
              </a:lnSpc>
              <a:buNone/>
            </a:pPr>
            <a:r>
              <a:rPr lang="en-US" sz="2300" dirty="0">
                <a:solidFill>
                  <a:srgbClr val="CFCBBF"/>
                </a:solidFill>
                <a:latin typeface="Prata" pitchFamily="34" charset="0"/>
                <a:ea typeface="Prata" pitchFamily="34" charset="-122"/>
                <a:cs typeface="Prata" pitchFamily="34" charset="-120"/>
              </a:rPr>
              <a:t>Educational Use Only</a:t>
            </a:r>
            <a:endParaRPr lang="en-US" sz="2300" dirty="0"/>
          </a:p>
        </p:txBody>
      </p:sp>
      <p:sp>
        <p:nvSpPr>
          <p:cNvPr id="6" name="Text 3"/>
          <p:cNvSpPr/>
          <p:nvPr/>
        </p:nvSpPr>
        <p:spPr>
          <a:xfrm>
            <a:off x="1037868" y="3626048"/>
            <a:ext cx="3938111" cy="158769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Blackout 2.4 is designed as a learning tool to help students and professionals understand wireless security vulnerabilities and defense mechanisms. It is not intended for malicious activities.</a:t>
            </a:r>
            <a:endParaRPr lang="en-US" sz="1550" dirty="0"/>
          </a:p>
        </p:txBody>
      </p:sp>
      <p:pic>
        <p:nvPicPr>
          <p:cNvPr id="7" name="Image 1" descr="preencoded.png"/>
          <p:cNvPicPr>
            <a:picLocks noChangeAspect="1"/>
          </p:cNvPicPr>
          <p:nvPr/>
        </p:nvPicPr>
        <p:blipFill>
          <a:blip r:embed="rId3"/>
          <a:stretch>
            <a:fillRect/>
          </a:stretch>
        </p:blipFill>
        <p:spPr>
          <a:xfrm>
            <a:off x="5201126" y="3112056"/>
            <a:ext cx="45720" cy="2814161"/>
          </a:xfrm>
          <a:prstGeom prst="rect">
            <a:avLst/>
          </a:prstGeom>
        </p:spPr>
      </p:pic>
      <p:sp>
        <p:nvSpPr>
          <p:cNvPr id="8" name="Text 4"/>
          <p:cNvSpPr/>
          <p:nvPr/>
        </p:nvSpPr>
        <p:spPr>
          <a:xfrm>
            <a:off x="5468064" y="3134916"/>
            <a:ext cx="3938230" cy="744141"/>
          </a:xfrm>
          <a:prstGeom prst="rect">
            <a:avLst/>
          </a:prstGeom>
          <a:noFill/>
          <a:ln/>
        </p:spPr>
        <p:txBody>
          <a:bodyPr wrap="square" lIns="0" tIns="0" rIns="0" bIns="0" rtlCol="0" anchor="t"/>
          <a:lstStyle/>
          <a:p>
            <a:pPr marL="0" indent="0" algn="l">
              <a:lnSpc>
                <a:spcPts val="2900"/>
              </a:lnSpc>
              <a:buNone/>
            </a:pPr>
            <a:r>
              <a:rPr lang="en-US" sz="2300" dirty="0">
                <a:solidFill>
                  <a:srgbClr val="CFCBBF"/>
                </a:solidFill>
                <a:latin typeface="Prata" pitchFamily="34" charset="0"/>
                <a:ea typeface="Prata" pitchFamily="34" charset="-122"/>
                <a:cs typeface="Prata" pitchFamily="34" charset="-120"/>
              </a:rPr>
              <a:t>Lab-Controlled Environment</a:t>
            </a:r>
            <a:endParaRPr lang="en-US" sz="2300" dirty="0"/>
          </a:p>
        </p:txBody>
      </p:sp>
      <p:sp>
        <p:nvSpPr>
          <p:cNvPr id="9" name="Text 5"/>
          <p:cNvSpPr/>
          <p:nvPr/>
        </p:nvSpPr>
        <p:spPr>
          <a:xfrm>
            <a:off x="5468064" y="3998119"/>
            <a:ext cx="3938230"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All demonstrations and testing were conducted within isolated, lab-controlled settings where no external networks or unauthorized devices were affected. This ensures responsible research and development.</a:t>
            </a:r>
            <a:endParaRPr lang="en-US" sz="1550" dirty="0"/>
          </a:p>
        </p:txBody>
      </p:sp>
      <p:pic>
        <p:nvPicPr>
          <p:cNvPr id="10" name="Image 2" descr="preencoded.png"/>
          <p:cNvPicPr>
            <a:picLocks noChangeAspect="1"/>
          </p:cNvPicPr>
          <p:nvPr/>
        </p:nvPicPr>
        <p:blipFill>
          <a:blip r:embed="rId3"/>
          <a:stretch>
            <a:fillRect/>
          </a:stretch>
        </p:blipFill>
        <p:spPr>
          <a:xfrm>
            <a:off x="9631442" y="3112056"/>
            <a:ext cx="45720" cy="2814161"/>
          </a:xfrm>
          <a:prstGeom prst="rect">
            <a:avLst/>
          </a:prstGeom>
        </p:spPr>
      </p:pic>
      <p:sp>
        <p:nvSpPr>
          <p:cNvPr id="11" name="Text 6"/>
          <p:cNvSpPr/>
          <p:nvPr/>
        </p:nvSpPr>
        <p:spPr>
          <a:xfrm>
            <a:off x="9898380" y="3134916"/>
            <a:ext cx="3938230" cy="744141"/>
          </a:xfrm>
          <a:prstGeom prst="rect">
            <a:avLst/>
          </a:prstGeom>
          <a:noFill/>
          <a:ln/>
        </p:spPr>
        <p:txBody>
          <a:bodyPr wrap="square" lIns="0" tIns="0" rIns="0" bIns="0" rtlCol="0" anchor="t"/>
          <a:lstStyle/>
          <a:p>
            <a:pPr marL="0" indent="0" algn="l">
              <a:lnSpc>
                <a:spcPts val="2900"/>
              </a:lnSpc>
              <a:buNone/>
            </a:pPr>
            <a:r>
              <a:rPr lang="en-US" sz="2300" dirty="0">
                <a:solidFill>
                  <a:srgbClr val="CFCBBF"/>
                </a:solidFill>
                <a:latin typeface="Prata" pitchFamily="34" charset="0"/>
                <a:ea typeface="Prata" pitchFamily="34" charset="-122"/>
                <a:cs typeface="Prata" pitchFamily="34" charset="-120"/>
              </a:rPr>
              <a:t>No Real User Data Targeted</a:t>
            </a:r>
            <a:endParaRPr lang="en-US" sz="2300" dirty="0"/>
          </a:p>
        </p:txBody>
      </p:sp>
      <p:sp>
        <p:nvSpPr>
          <p:cNvPr id="12" name="Text 7"/>
          <p:cNvSpPr/>
          <p:nvPr/>
        </p:nvSpPr>
        <p:spPr>
          <a:xfrm>
            <a:off x="9898380" y="3998119"/>
            <a:ext cx="3938230"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During any simulated credential harvesting or disruption, no actual user data was targeted, collected, or compromised. The focus remains purely on demonstrating the attack mechanism, not on exploiting individuals.</a:t>
            </a:r>
            <a:endParaRPr lang="en-US" sz="1550" dirty="0"/>
          </a:p>
        </p:txBody>
      </p:sp>
      <p:sp>
        <p:nvSpPr>
          <p:cNvPr id="13" name="Shape 8"/>
          <p:cNvSpPr/>
          <p:nvPr/>
        </p:nvSpPr>
        <p:spPr>
          <a:xfrm>
            <a:off x="793790" y="6126599"/>
            <a:ext cx="13042821" cy="1160740"/>
          </a:xfrm>
          <a:prstGeom prst="roundRect">
            <a:avLst>
              <a:gd name="adj" fmla="val 2565"/>
            </a:avLst>
          </a:prstGeom>
          <a:solidFill>
            <a:srgbClr val="443D09"/>
          </a:solidFill>
          <a:ln/>
        </p:spPr>
      </p:sp>
      <p:pic>
        <p:nvPicPr>
          <p:cNvPr id="14" name="Image 3" descr="preencoded.png"/>
          <p:cNvPicPr>
            <a:picLocks noChangeAspect="1"/>
          </p:cNvPicPr>
          <p:nvPr/>
        </p:nvPicPr>
        <p:blipFill>
          <a:blip r:embed="rId4"/>
          <a:stretch>
            <a:fillRect/>
          </a:stretch>
        </p:blipFill>
        <p:spPr>
          <a:xfrm>
            <a:off x="992148" y="6421874"/>
            <a:ext cx="248007" cy="198358"/>
          </a:xfrm>
          <a:prstGeom prst="rect">
            <a:avLst/>
          </a:prstGeom>
        </p:spPr>
      </p:pic>
      <p:sp>
        <p:nvSpPr>
          <p:cNvPr id="15" name="Text 9"/>
          <p:cNvSpPr/>
          <p:nvPr/>
        </p:nvSpPr>
        <p:spPr>
          <a:xfrm>
            <a:off x="1438513" y="6374487"/>
            <a:ext cx="12199739"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Raleway" pitchFamily="34" charset="0"/>
                <a:ea typeface="Raleway" pitchFamily="34" charset="-122"/>
                <a:cs typeface="Raleway" pitchFamily="34" charset="-120"/>
              </a:rPr>
              <a:t>Users are strictly advised to adhere to all local laws and regulations regarding wireless network testing and ethical hacking. Misuse of such tools can lead to severe legal consequences.</a:t>
            </a:r>
            <a:endParaRPr lang="en-US" sz="1550" dirty="0"/>
          </a:p>
        </p:txBody>
      </p:sp>
      <p:pic>
        <p:nvPicPr>
          <p:cNvPr id="16" name="Picture 15">
            <a:extLst>
              <a:ext uri="{FF2B5EF4-FFF2-40B4-BE49-F238E27FC236}">
                <a16:creationId xmlns:a16="http://schemas.microsoft.com/office/drawing/2014/main" id="{5E44CA6E-F092-48B9-AB92-8B45EB7186C3}"/>
              </a:ext>
            </a:extLst>
          </p:cNvPr>
          <p:cNvPicPr>
            <a:picLocks noChangeAspect="1"/>
          </p:cNvPicPr>
          <p:nvPr/>
        </p:nvPicPr>
        <p:blipFill>
          <a:blip r:embed="rId5"/>
          <a:stretch>
            <a:fillRect/>
          </a:stretch>
        </p:blipFill>
        <p:spPr>
          <a:xfrm>
            <a:off x="12737652" y="7688888"/>
            <a:ext cx="1764411" cy="436735"/>
          </a:xfrm>
          <a:prstGeom prst="rect">
            <a:avLst/>
          </a:prstGeom>
        </p:spPr>
      </p:pic>
    </p:spTree>
    <p:extLst>
      <p:ext uri="{BB962C8B-B14F-4D97-AF65-F5344CB8AC3E}">
        <p14:creationId xmlns:p14="http://schemas.microsoft.com/office/powerpoint/2010/main" val="3737445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75423"/>
            <a:ext cx="12455009"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Conclusion: The Pervasive Vulnerabilities of 2.4 GHz</a:t>
            </a:r>
            <a:endParaRPr lang="en-US" sz="3900" dirty="0"/>
          </a:p>
        </p:txBody>
      </p:sp>
      <p:sp>
        <p:nvSpPr>
          <p:cNvPr id="3" name="Text 1"/>
          <p:cNvSpPr/>
          <p:nvPr/>
        </p:nvSpPr>
        <p:spPr>
          <a:xfrm>
            <a:off x="793790" y="2492335"/>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Our exploration with Blackout 2.4 conclusively demonstrates that the widely used 2.4 GHz wireless spectrum, despite its ubiquity, remains highly susceptible to various straightforward yet highly effective attacks. This highlights an urgent need for increased awareness and more robust security practices.</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204" y="3705225"/>
            <a:ext cx="297656" cy="297656"/>
          </a:xfrm>
          <a:prstGeom prst="rect">
            <a:avLst/>
          </a:prstGeom>
        </p:spPr>
      </p:pic>
      <p:sp>
        <p:nvSpPr>
          <p:cNvPr id="5" name="Text 2"/>
          <p:cNvSpPr/>
          <p:nvPr/>
        </p:nvSpPr>
        <p:spPr>
          <a:xfrm>
            <a:off x="1438632" y="3668197"/>
            <a:ext cx="3537347" cy="744141"/>
          </a:xfrm>
          <a:prstGeom prst="rect">
            <a:avLst/>
          </a:prstGeom>
          <a:noFill/>
          <a:ln/>
        </p:spPr>
        <p:txBody>
          <a:bodyPr wrap="square" lIns="0" tIns="0" rIns="0" bIns="0" rtlCol="0" anchor="t"/>
          <a:lstStyle/>
          <a:p>
            <a:pPr marL="0" indent="0" algn="l">
              <a:lnSpc>
                <a:spcPts val="2900"/>
              </a:lnSpc>
              <a:buNone/>
            </a:pPr>
            <a:r>
              <a:rPr lang="en-US" sz="2300" dirty="0">
                <a:solidFill>
                  <a:srgbClr val="CFCBBF"/>
                </a:solidFill>
                <a:latin typeface="Prata" pitchFamily="34" charset="0"/>
                <a:ea typeface="Prata" pitchFamily="34" charset="-122"/>
                <a:cs typeface="Prata" pitchFamily="34" charset="-120"/>
              </a:rPr>
              <a:t>2.4 GHz is Highly Exploitable</a:t>
            </a:r>
            <a:endParaRPr lang="en-US" sz="2300" dirty="0"/>
          </a:p>
        </p:txBody>
      </p:sp>
      <p:sp>
        <p:nvSpPr>
          <p:cNvPr id="6" name="Text 3"/>
          <p:cNvSpPr/>
          <p:nvPr/>
        </p:nvSpPr>
        <p:spPr>
          <a:xfrm>
            <a:off x="1438632" y="4531400"/>
            <a:ext cx="3537347" cy="222277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common 2.4 GHz band, used by Wi-Fi and Bluetooth, is prone to vulnerabilities stemming from outdated protocols and widespread device compatibility requirements. This makes it a prime target for various forms of attack.</a:t>
            </a:r>
            <a:endParaRPr lang="en-US" sz="15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8400" y="3705225"/>
            <a:ext cx="297656" cy="297656"/>
          </a:xfrm>
          <a:prstGeom prst="rect">
            <a:avLst/>
          </a:prstGeom>
        </p:spPr>
      </p:pic>
      <p:sp>
        <p:nvSpPr>
          <p:cNvPr id="8" name="Text 4"/>
          <p:cNvSpPr/>
          <p:nvPr/>
        </p:nvSpPr>
        <p:spPr>
          <a:xfrm>
            <a:off x="5868829" y="3668197"/>
            <a:ext cx="3537466" cy="744141"/>
          </a:xfrm>
          <a:prstGeom prst="rect">
            <a:avLst/>
          </a:prstGeom>
          <a:noFill/>
          <a:ln/>
        </p:spPr>
        <p:txBody>
          <a:bodyPr wrap="square" lIns="0" tIns="0" rIns="0" bIns="0" rtlCol="0" anchor="t"/>
          <a:lstStyle/>
          <a:p>
            <a:pPr marL="0" indent="0" algn="l">
              <a:lnSpc>
                <a:spcPts val="2900"/>
              </a:lnSpc>
              <a:buNone/>
            </a:pPr>
            <a:r>
              <a:rPr lang="en-US" sz="2300" dirty="0">
                <a:solidFill>
                  <a:srgbClr val="CFCBBF"/>
                </a:solidFill>
                <a:latin typeface="Prata" pitchFamily="34" charset="0"/>
                <a:ea typeface="Prata" pitchFamily="34" charset="-122"/>
                <a:cs typeface="Prata" pitchFamily="34" charset="-120"/>
              </a:rPr>
              <a:t>Attacks Are Simple Yet Effective</a:t>
            </a:r>
            <a:endParaRPr lang="en-US" sz="2300" dirty="0"/>
          </a:p>
        </p:txBody>
      </p:sp>
      <p:sp>
        <p:nvSpPr>
          <p:cNvPr id="9" name="Text 5"/>
          <p:cNvSpPr/>
          <p:nvPr/>
        </p:nvSpPr>
        <p:spPr>
          <a:xfrm>
            <a:off x="5868829" y="4531400"/>
            <a:ext cx="3537466" cy="222277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As demonstrated, attacks like deauthentication and evil portals require minimal technical sophistication to execute but can have significant disruptive impacts, affecting connectivity and data security.</a:t>
            </a:r>
            <a:endParaRPr lang="en-US" sz="15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716" y="3705225"/>
            <a:ext cx="297656" cy="297656"/>
          </a:xfrm>
          <a:prstGeom prst="rect">
            <a:avLst/>
          </a:prstGeom>
        </p:spPr>
      </p:pic>
      <p:sp>
        <p:nvSpPr>
          <p:cNvPr id="11" name="Text 6"/>
          <p:cNvSpPr/>
          <p:nvPr/>
        </p:nvSpPr>
        <p:spPr>
          <a:xfrm>
            <a:off x="10299144" y="3668197"/>
            <a:ext cx="3537466" cy="744141"/>
          </a:xfrm>
          <a:prstGeom prst="rect">
            <a:avLst/>
          </a:prstGeom>
          <a:noFill/>
          <a:ln/>
        </p:spPr>
        <p:txBody>
          <a:bodyPr wrap="square" lIns="0" tIns="0" rIns="0" bIns="0" rtlCol="0" anchor="t"/>
          <a:lstStyle/>
          <a:p>
            <a:pPr marL="0" indent="0" algn="l">
              <a:lnSpc>
                <a:spcPts val="2900"/>
              </a:lnSpc>
              <a:buNone/>
            </a:pPr>
            <a:r>
              <a:rPr lang="en-US" sz="2300" dirty="0">
                <a:solidFill>
                  <a:srgbClr val="CFCBBF"/>
                </a:solidFill>
                <a:latin typeface="Prata" pitchFamily="34" charset="0"/>
                <a:ea typeface="Prata" pitchFamily="34" charset="-122"/>
                <a:cs typeface="Prata" pitchFamily="34" charset="-120"/>
              </a:rPr>
              <a:t>Security Awareness is Critical</a:t>
            </a:r>
            <a:endParaRPr lang="en-US" sz="2300" dirty="0"/>
          </a:p>
        </p:txBody>
      </p:sp>
      <p:sp>
        <p:nvSpPr>
          <p:cNvPr id="12" name="Text 7"/>
          <p:cNvSpPr/>
          <p:nvPr/>
        </p:nvSpPr>
        <p:spPr>
          <a:xfrm>
            <a:off x="10299144" y="4531400"/>
            <a:ext cx="3537466" cy="222277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ease with which these attacks can be performed underscores the critical importance of user and administrator awareness. Education, strong password practices, and vigilance against suspicious network behavior are essential defense mechanisms.</a:t>
            </a:r>
            <a:endParaRPr lang="en-US" sz="1550" dirty="0"/>
          </a:p>
        </p:txBody>
      </p:sp>
      <p:pic>
        <p:nvPicPr>
          <p:cNvPr id="13" name="Picture 12">
            <a:extLst>
              <a:ext uri="{FF2B5EF4-FFF2-40B4-BE49-F238E27FC236}">
                <a16:creationId xmlns:a16="http://schemas.microsoft.com/office/drawing/2014/main" id="{BDF39297-45D7-4ECF-92CA-ED1DD7C6BA07}"/>
              </a:ext>
            </a:extLst>
          </p:cNvPr>
          <p:cNvPicPr>
            <a:picLocks noChangeAspect="1"/>
          </p:cNvPicPr>
          <p:nvPr/>
        </p:nvPicPr>
        <p:blipFill>
          <a:blip r:embed="rId5"/>
          <a:stretch>
            <a:fillRect/>
          </a:stretch>
        </p:blipFill>
        <p:spPr>
          <a:xfrm>
            <a:off x="12737652" y="7688888"/>
            <a:ext cx="1764411" cy="436735"/>
          </a:xfrm>
          <a:prstGeom prst="rect">
            <a:avLst/>
          </a:prstGeom>
        </p:spPr>
      </p:pic>
    </p:spTree>
    <p:extLst>
      <p:ext uri="{BB962C8B-B14F-4D97-AF65-F5344CB8AC3E}">
        <p14:creationId xmlns:p14="http://schemas.microsoft.com/office/powerpoint/2010/main" val="1953116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p:cNvSpPr/>
          <p:nvPr/>
        </p:nvSpPr>
        <p:spPr>
          <a:xfrm>
            <a:off x="1018379" y="3539131"/>
            <a:ext cx="7013853"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Thank You for Your Attention!</a:t>
            </a:r>
            <a:endParaRPr lang="en-US" sz="3900" dirty="0"/>
          </a:p>
        </p:txBody>
      </p:sp>
      <p:sp>
        <p:nvSpPr>
          <p:cNvPr id="7" name="Text 3"/>
          <p:cNvSpPr/>
          <p:nvPr/>
        </p:nvSpPr>
        <p:spPr>
          <a:xfrm>
            <a:off x="3005814" y="4407187"/>
            <a:ext cx="3038982" cy="496133"/>
          </a:xfrm>
          <a:prstGeom prst="rect">
            <a:avLst/>
          </a:prstGeom>
          <a:noFill/>
          <a:ln/>
        </p:spPr>
        <p:txBody>
          <a:bodyPr wrap="none" lIns="0" tIns="0" rIns="0" bIns="0" rtlCol="0" anchor="t"/>
          <a:lstStyle/>
          <a:p>
            <a:pPr marL="0" indent="0" algn="l">
              <a:lnSpc>
                <a:spcPts val="3900"/>
              </a:lnSpc>
              <a:buNone/>
            </a:pPr>
            <a:r>
              <a:rPr lang="en-US" sz="3100" dirty="0">
                <a:solidFill>
                  <a:srgbClr val="F2E782"/>
                </a:solidFill>
                <a:latin typeface="Prata" pitchFamily="34" charset="0"/>
                <a:ea typeface="Prata" pitchFamily="34" charset="-122"/>
                <a:cs typeface="Prata" pitchFamily="34" charset="-120"/>
              </a:rPr>
              <a:t>Any Questions?</a:t>
            </a:r>
            <a:endParaRPr lang="en-US" sz="3100" dirty="0"/>
          </a:p>
        </p:txBody>
      </p:sp>
      <p:sp>
        <p:nvSpPr>
          <p:cNvPr id="8" name="Text 4"/>
          <p:cNvSpPr/>
          <p:nvPr/>
        </p:nvSpPr>
        <p:spPr>
          <a:xfrm>
            <a:off x="793790" y="4734878"/>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t>
            </a:r>
            <a:endParaRPr lang="en-US" sz="1550" dirty="0"/>
          </a:p>
        </p:txBody>
      </p:sp>
      <p:pic>
        <p:nvPicPr>
          <p:cNvPr id="19" name="Picture 18">
            <a:extLst>
              <a:ext uri="{FF2B5EF4-FFF2-40B4-BE49-F238E27FC236}">
                <a16:creationId xmlns:a16="http://schemas.microsoft.com/office/drawing/2014/main" id="{AF1D466C-8181-4840-9608-3370FB27E3FA}"/>
              </a:ext>
            </a:extLst>
          </p:cNvPr>
          <p:cNvPicPr>
            <a:picLocks noChangeAspect="1"/>
          </p:cNvPicPr>
          <p:nvPr/>
        </p:nvPicPr>
        <p:blipFill>
          <a:blip r:embed="rId3"/>
          <a:stretch>
            <a:fillRect/>
          </a:stretch>
        </p:blipFill>
        <p:spPr>
          <a:xfrm>
            <a:off x="12737652" y="7688888"/>
            <a:ext cx="1764411" cy="436735"/>
          </a:xfrm>
          <a:prstGeom prst="rect">
            <a:avLst/>
          </a:prstGeom>
        </p:spPr>
      </p:pic>
      <p:pic>
        <p:nvPicPr>
          <p:cNvPr id="21" name="Picture 20">
            <a:extLst>
              <a:ext uri="{FF2B5EF4-FFF2-40B4-BE49-F238E27FC236}">
                <a16:creationId xmlns:a16="http://schemas.microsoft.com/office/drawing/2014/main" id="{E4F650A2-3A91-4A35-81AD-0D6CEB05C9F8}"/>
              </a:ext>
            </a:extLst>
          </p:cNvPr>
          <p:cNvPicPr>
            <a:picLocks noChangeAspect="1"/>
          </p:cNvPicPr>
          <p:nvPr/>
        </p:nvPicPr>
        <p:blipFill>
          <a:blip r:embed="rId4"/>
          <a:stretch>
            <a:fillRect/>
          </a:stretch>
        </p:blipFill>
        <p:spPr>
          <a:xfrm>
            <a:off x="9144000" y="0"/>
            <a:ext cx="5486400" cy="8229600"/>
          </a:xfrm>
          <a:prstGeom prst="rect">
            <a:avLst/>
          </a:prstGeom>
        </p:spPr>
      </p:pic>
    </p:spTree>
    <p:extLst>
      <p:ext uri="{BB962C8B-B14F-4D97-AF65-F5344CB8AC3E}">
        <p14:creationId xmlns:p14="http://schemas.microsoft.com/office/powerpoint/2010/main" val="3058365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89" y="1738040"/>
            <a:ext cx="6695003" cy="496133"/>
          </a:xfrm>
          <a:prstGeom prst="rect">
            <a:avLst/>
          </a:prstGeom>
          <a:noFill/>
          <a:ln/>
        </p:spPr>
        <p:txBody>
          <a:bodyPr wrap="none" lIns="0" tIns="0" rIns="0" bIns="0" rtlCol="0" anchor="t"/>
          <a:lstStyle/>
          <a:p>
            <a:pPr marL="0" indent="0" algn="l">
              <a:lnSpc>
                <a:spcPts val="3900"/>
              </a:lnSpc>
              <a:buNone/>
            </a:pPr>
            <a:r>
              <a:rPr lang="en-US" sz="3100" dirty="0">
                <a:solidFill>
                  <a:srgbClr val="F2E782"/>
                </a:solidFill>
                <a:latin typeface="Prata" pitchFamily="34" charset="0"/>
                <a:ea typeface="Prata" pitchFamily="34" charset="-122"/>
                <a:cs typeface="Prata" pitchFamily="34" charset="-120"/>
              </a:rPr>
              <a:t>Team Behind Blackout 2.4</a:t>
            </a:r>
            <a:endParaRPr lang="en-US" sz="3100" dirty="0"/>
          </a:p>
        </p:txBody>
      </p:sp>
      <p:sp>
        <p:nvSpPr>
          <p:cNvPr id="3" name="Text 1"/>
          <p:cNvSpPr/>
          <p:nvPr/>
        </p:nvSpPr>
        <p:spPr>
          <a:xfrm>
            <a:off x="793789" y="272563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Our team, guided by the expertise of Sir Inzamam has meticulously developed and executed this project to shed light on prevalent wireless security concerns.</a:t>
            </a:r>
            <a:endParaRPr lang="en-US" sz="1550" dirty="0"/>
          </a:p>
        </p:txBody>
      </p:sp>
      <p:sp>
        <p:nvSpPr>
          <p:cNvPr id="5" name="Text 2"/>
          <p:cNvSpPr/>
          <p:nvPr/>
        </p:nvSpPr>
        <p:spPr>
          <a:xfrm>
            <a:off x="5767412" y="59442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Hassan Iftikhar</a:t>
            </a:r>
            <a:endParaRPr lang="en-US" sz="1950" dirty="0"/>
          </a:p>
        </p:txBody>
      </p:sp>
      <p:sp>
        <p:nvSpPr>
          <p:cNvPr id="6" name="Text 3"/>
          <p:cNvSpPr/>
          <p:nvPr/>
        </p:nvSpPr>
        <p:spPr>
          <a:xfrm>
            <a:off x="5828510" y="6288345"/>
            <a:ext cx="1949702" cy="432911"/>
          </a:xfrm>
          <a:prstGeom prst="rect">
            <a:avLst/>
          </a:prstGeom>
          <a:noFill/>
          <a:ln/>
        </p:spPr>
        <p:txBody>
          <a:bodyPr wrap="non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UW-23-CY-BS-002</a:t>
            </a:r>
            <a:endParaRPr lang="en-US" sz="1550" dirty="0"/>
          </a:p>
        </p:txBody>
      </p:sp>
      <p:sp>
        <p:nvSpPr>
          <p:cNvPr id="8" name="Text 4"/>
          <p:cNvSpPr/>
          <p:nvPr/>
        </p:nvSpPr>
        <p:spPr>
          <a:xfrm>
            <a:off x="2797580" y="590746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Ibrar-ul-Hassan</a:t>
            </a:r>
            <a:endParaRPr lang="en-US" sz="1950" dirty="0"/>
          </a:p>
        </p:txBody>
      </p:sp>
      <p:sp>
        <p:nvSpPr>
          <p:cNvPr id="12" name="Text 7"/>
          <p:cNvSpPr/>
          <p:nvPr/>
        </p:nvSpPr>
        <p:spPr>
          <a:xfrm>
            <a:off x="2820375" y="6270295"/>
            <a:ext cx="1949702" cy="310158"/>
          </a:xfrm>
          <a:prstGeom prst="rect">
            <a:avLst/>
          </a:prstGeom>
          <a:noFill/>
          <a:ln/>
        </p:spPr>
        <p:txBody>
          <a:bodyPr wrap="non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UW-23-CY-BS-018</a:t>
            </a:r>
            <a:endParaRPr lang="en-US" sz="1550" dirty="0"/>
          </a:p>
        </p:txBody>
      </p:sp>
      <p:sp>
        <p:nvSpPr>
          <p:cNvPr id="14" name="Text 8"/>
          <p:cNvSpPr/>
          <p:nvPr/>
        </p:nvSpPr>
        <p:spPr>
          <a:xfrm>
            <a:off x="8282464" y="5356265"/>
            <a:ext cx="2978110" cy="310158"/>
          </a:xfrm>
          <a:prstGeom prst="rect">
            <a:avLst/>
          </a:prstGeom>
          <a:noFill/>
          <a:ln/>
        </p:spPr>
        <p:txBody>
          <a:bodyPr wrap="none" lIns="0" tIns="0" rIns="0" bIns="0" rtlCol="0" anchor="t"/>
          <a:lstStyle/>
          <a:p>
            <a:pPr marL="0" indent="0" algn="l">
              <a:lnSpc>
                <a:spcPts val="2400"/>
              </a:lnSpc>
              <a:buNone/>
            </a:pPr>
            <a:endParaRPr lang="en-US" sz="1950" dirty="0"/>
          </a:p>
        </p:txBody>
      </p:sp>
      <p:pic>
        <p:nvPicPr>
          <p:cNvPr id="19" name="Picture 18">
            <a:extLst>
              <a:ext uri="{FF2B5EF4-FFF2-40B4-BE49-F238E27FC236}">
                <a16:creationId xmlns:a16="http://schemas.microsoft.com/office/drawing/2014/main" id="{E41F2138-16EB-46B4-9F28-9F8E86F26136}"/>
              </a:ext>
            </a:extLst>
          </p:cNvPr>
          <p:cNvPicPr>
            <a:picLocks noChangeAspect="1"/>
          </p:cNvPicPr>
          <p:nvPr/>
        </p:nvPicPr>
        <p:blipFill>
          <a:blip r:embed="rId5"/>
          <a:stretch>
            <a:fillRect/>
          </a:stretch>
        </p:blipFill>
        <p:spPr>
          <a:xfrm>
            <a:off x="12737652" y="7688888"/>
            <a:ext cx="1764411" cy="436735"/>
          </a:xfrm>
          <a:prstGeom prst="rect">
            <a:avLst/>
          </a:prstGeom>
        </p:spPr>
      </p:pic>
      <p:pic>
        <p:nvPicPr>
          <p:cNvPr id="27" name="Picture 26">
            <a:extLst>
              <a:ext uri="{FF2B5EF4-FFF2-40B4-BE49-F238E27FC236}">
                <a16:creationId xmlns:a16="http://schemas.microsoft.com/office/drawing/2014/main" id="{1057866E-8DF7-496C-B09F-DFC5B58038D6}"/>
              </a:ext>
            </a:extLst>
          </p:cNvPr>
          <p:cNvPicPr>
            <a:picLocks noChangeAspect="1"/>
          </p:cNvPicPr>
          <p:nvPr/>
        </p:nvPicPr>
        <p:blipFill>
          <a:blip r:embed="rId6"/>
          <a:stretch>
            <a:fillRect/>
          </a:stretch>
        </p:blipFill>
        <p:spPr>
          <a:xfrm>
            <a:off x="5684846" y="3780030"/>
            <a:ext cx="2081827" cy="200545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1" name="Picture 30">
            <a:extLst>
              <a:ext uri="{FF2B5EF4-FFF2-40B4-BE49-F238E27FC236}">
                <a16:creationId xmlns:a16="http://schemas.microsoft.com/office/drawing/2014/main" id="{E43D49E9-A63D-4E8B-9DF3-ABE7960A8F8B}"/>
              </a:ext>
            </a:extLst>
          </p:cNvPr>
          <p:cNvPicPr>
            <a:picLocks noChangeAspect="1"/>
          </p:cNvPicPr>
          <p:nvPr/>
        </p:nvPicPr>
        <p:blipFill>
          <a:blip r:embed="rId7"/>
          <a:stretch>
            <a:fillRect/>
          </a:stretch>
        </p:blipFill>
        <p:spPr>
          <a:xfrm>
            <a:off x="2747531" y="3773685"/>
            <a:ext cx="2095390" cy="200545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 name="4к 60fps, Los Pingüinos me la van a Mascar, Kawasaki, Cago, Krico, Espriper">
            <a:hlinkClick r:id="" action="ppaction://media"/>
            <a:extLst>
              <a:ext uri="{FF2B5EF4-FFF2-40B4-BE49-F238E27FC236}">
                <a16:creationId xmlns:a16="http://schemas.microsoft.com/office/drawing/2014/main" id="{5D244689-6684-438D-BBB9-24D126957ED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012719" y="1620567"/>
            <a:ext cx="609600" cy="609600"/>
          </a:xfrm>
          <a:prstGeom prst="rect">
            <a:avLst/>
          </a:prstGeom>
        </p:spPr>
      </p:pic>
      <p:sp>
        <p:nvSpPr>
          <p:cNvPr id="17" name="Text 5">
            <a:extLst>
              <a:ext uri="{FF2B5EF4-FFF2-40B4-BE49-F238E27FC236}">
                <a16:creationId xmlns:a16="http://schemas.microsoft.com/office/drawing/2014/main" id="{C48A5483-BA2C-4606-9456-DE866ACFCA66}"/>
              </a:ext>
            </a:extLst>
          </p:cNvPr>
          <p:cNvSpPr/>
          <p:nvPr/>
        </p:nvSpPr>
        <p:spPr>
          <a:xfrm>
            <a:off x="9381026" y="6245429"/>
            <a:ext cx="5554147" cy="317540"/>
          </a:xfrm>
          <a:prstGeom prst="rect">
            <a:avLst/>
          </a:prstGeom>
          <a:noFill/>
          <a:ln/>
        </p:spPr>
        <p:txBody>
          <a:bodyPr wrap="non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UW-23-CY-BS-013</a:t>
            </a:r>
            <a:endParaRPr lang="en-US" sz="1550" dirty="0"/>
          </a:p>
        </p:txBody>
      </p:sp>
      <p:sp>
        <p:nvSpPr>
          <p:cNvPr id="18" name="Text 6">
            <a:extLst>
              <a:ext uri="{FF2B5EF4-FFF2-40B4-BE49-F238E27FC236}">
                <a16:creationId xmlns:a16="http://schemas.microsoft.com/office/drawing/2014/main" id="{034BEC6E-AF64-4B04-B8E7-20B36782CDA7}"/>
              </a:ext>
            </a:extLst>
          </p:cNvPr>
          <p:cNvSpPr/>
          <p:nvPr/>
        </p:nvSpPr>
        <p:spPr>
          <a:xfrm>
            <a:off x="9381026" y="587407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Azfar Waqas</a:t>
            </a:r>
            <a:endParaRPr lang="en-US" sz="1950" dirty="0"/>
          </a:p>
        </p:txBody>
      </p:sp>
      <p:pic>
        <p:nvPicPr>
          <p:cNvPr id="20" name="Picture 19">
            <a:extLst>
              <a:ext uri="{FF2B5EF4-FFF2-40B4-BE49-F238E27FC236}">
                <a16:creationId xmlns:a16="http://schemas.microsoft.com/office/drawing/2014/main" id="{6B047028-485C-4D4C-B395-72C09249BC4B}"/>
              </a:ext>
            </a:extLst>
          </p:cNvPr>
          <p:cNvPicPr>
            <a:picLocks noChangeAspect="1"/>
          </p:cNvPicPr>
          <p:nvPr/>
        </p:nvPicPr>
        <p:blipFill>
          <a:blip r:embed="rId9"/>
          <a:stretch>
            <a:fillRect/>
          </a:stretch>
        </p:blipFill>
        <p:spPr>
          <a:xfrm>
            <a:off x="9084858" y="3773685"/>
            <a:ext cx="2114245" cy="201180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nodeType="withEffect">
                                  <p:stCondLst>
                                    <p:cond delay="600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6500"/>
                                        <p:tgtEl>
                                          <p:spTgt spid="27"/>
                                        </p:tgtEl>
                                      </p:cBhvr>
                                    </p:animEffect>
                                  </p:childTnLst>
                                </p:cTn>
                              </p:par>
                              <p:par>
                                <p:cTn id="10" presetID="10" presetClass="entr" presetSubtype="0" fill="hold" nodeType="withEffect">
                                  <p:stCondLst>
                                    <p:cond delay="4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4500"/>
                                        <p:tgtEl>
                                          <p:spTgt spid="31"/>
                                        </p:tgtEl>
                                      </p:cBhvr>
                                    </p:animEffect>
                                  </p:childTnLst>
                                </p:cTn>
                              </p:par>
                              <p:par>
                                <p:cTn id="13" presetID="10" presetClass="entr" presetSubtype="0" fill="hold" nodeType="withEffect">
                                  <p:stCondLst>
                                    <p:cond delay="80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8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75617"/>
            <a:ext cx="8730377" cy="496133"/>
          </a:xfrm>
          <a:prstGeom prst="rect">
            <a:avLst/>
          </a:prstGeom>
          <a:noFill/>
          <a:ln/>
        </p:spPr>
        <p:txBody>
          <a:bodyPr wrap="none" lIns="0" tIns="0" rIns="0" bIns="0" rtlCol="0" anchor="t"/>
          <a:lstStyle/>
          <a:p>
            <a:pPr marL="0" indent="0" algn="l">
              <a:lnSpc>
                <a:spcPts val="3900"/>
              </a:lnSpc>
              <a:buNone/>
            </a:pPr>
            <a:r>
              <a:rPr lang="en-US" sz="3100" dirty="0">
                <a:solidFill>
                  <a:srgbClr val="F2E782"/>
                </a:solidFill>
                <a:latin typeface="Prata" pitchFamily="34" charset="0"/>
                <a:ea typeface="Prata" pitchFamily="34" charset="-122"/>
                <a:cs typeface="Prata" pitchFamily="34" charset="-120"/>
              </a:rPr>
              <a:t>Why Blackout 2.4? Unpacking Our Motivation</a:t>
            </a:r>
            <a:endParaRPr lang="en-US" sz="3100" dirty="0"/>
          </a:p>
        </p:txBody>
      </p:sp>
      <p:sp>
        <p:nvSpPr>
          <p:cNvPr id="3" name="Text 1"/>
          <p:cNvSpPr/>
          <p:nvPr/>
        </p:nvSpPr>
        <p:spPr>
          <a:xfrm>
            <a:off x="793790" y="296858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omnipresence of 2.4 GHz wireless networks in our daily lives, coupled with a general lack of security awareness in common devices, forms the core motivation for this project. We aim to expose how readily these networks can be compromised.</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204" y="3832979"/>
            <a:ext cx="297656" cy="297656"/>
          </a:xfrm>
          <a:prstGeom prst="rect">
            <a:avLst/>
          </a:prstGeom>
        </p:spPr>
      </p:pic>
      <p:sp>
        <p:nvSpPr>
          <p:cNvPr id="5" name="Text 2"/>
          <p:cNvSpPr/>
          <p:nvPr/>
        </p:nvSpPr>
        <p:spPr>
          <a:xfrm>
            <a:off x="1438632" y="3826907"/>
            <a:ext cx="3537347" cy="620316"/>
          </a:xfrm>
          <a:prstGeom prst="rect">
            <a:avLst/>
          </a:prstGeom>
          <a:noFill/>
          <a:ln/>
        </p:spPr>
        <p:txBody>
          <a:bodyPr wrap="squar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Heavy Reliance on 2.4 GHz Wireless Networks</a:t>
            </a:r>
            <a:endParaRPr lang="en-US" sz="1950" dirty="0"/>
          </a:p>
        </p:txBody>
      </p:sp>
      <p:sp>
        <p:nvSpPr>
          <p:cNvPr id="6" name="Text 3"/>
          <p:cNvSpPr/>
          <p:nvPr/>
        </p:nvSpPr>
        <p:spPr>
          <a:xfrm>
            <a:off x="1438632" y="4566285"/>
            <a:ext cx="3537347"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From home Wi-Fi to everyday IoT gadgets, the 2.4 GHz band is the backbone of our connected world, making its security paramount.</a:t>
            </a:r>
            <a:endParaRPr lang="en-US" sz="15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8400" y="3832979"/>
            <a:ext cx="297656" cy="297656"/>
          </a:xfrm>
          <a:prstGeom prst="rect">
            <a:avLst/>
          </a:prstGeom>
        </p:spPr>
      </p:pic>
      <p:sp>
        <p:nvSpPr>
          <p:cNvPr id="8" name="Text 4"/>
          <p:cNvSpPr/>
          <p:nvPr/>
        </p:nvSpPr>
        <p:spPr>
          <a:xfrm>
            <a:off x="5868829" y="3826907"/>
            <a:ext cx="3537466" cy="620316"/>
          </a:xfrm>
          <a:prstGeom prst="rect">
            <a:avLst/>
          </a:prstGeom>
          <a:noFill/>
          <a:ln/>
        </p:spPr>
        <p:txBody>
          <a:bodyPr wrap="squar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Weak Security Awareness in Common Devices</a:t>
            </a:r>
            <a:endParaRPr lang="en-US" sz="1950" dirty="0"/>
          </a:p>
        </p:txBody>
      </p:sp>
      <p:sp>
        <p:nvSpPr>
          <p:cNvPr id="9" name="Text 5"/>
          <p:cNvSpPr/>
          <p:nvPr/>
        </p:nvSpPr>
        <p:spPr>
          <a:xfrm>
            <a:off x="5868829" y="4566285"/>
            <a:ext cx="3537466"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Many consumer-grade devices come with default or easily exploitable security settings, presenting significant vulnerabilities.</a:t>
            </a:r>
            <a:endParaRPr lang="en-US" sz="15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716" y="3832979"/>
            <a:ext cx="297656" cy="297656"/>
          </a:xfrm>
          <a:prstGeom prst="rect">
            <a:avLst/>
          </a:prstGeom>
        </p:spPr>
      </p:pic>
      <p:sp>
        <p:nvSpPr>
          <p:cNvPr id="11" name="Text 6"/>
          <p:cNvSpPr/>
          <p:nvPr/>
        </p:nvSpPr>
        <p:spPr>
          <a:xfrm>
            <a:off x="10299144" y="3826907"/>
            <a:ext cx="3537466" cy="620316"/>
          </a:xfrm>
          <a:prstGeom prst="rect">
            <a:avLst/>
          </a:prstGeom>
          <a:noFill/>
          <a:ln/>
        </p:spPr>
        <p:txBody>
          <a:bodyPr wrap="squar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Need to Understand Real-World Wireless Attacks</a:t>
            </a:r>
            <a:endParaRPr lang="en-US" sz="1950" dirty="0"/>
          </a:p>
        </p:txBody>
      </p:sp>
      <p:sp>
        <p:nvSpPr>
          <p:cNvPr id="12" name="Text 7"/>
          <p:cNvSpPr/>
          <p:nvPr/>
        </p:nvSpPr>
        <p:spPr>
          <a:xfrm>
            <a:off x="10299144" y="4566285"/>
            <a:ext cx="3537466" cy="158769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Our project seeks to demystify complex wireless attacks, demonstrating their practical execution and impact to foster better defense strategies.</a:t>
            </a:r>
            <a:endParaRPr lang="en-US" sz="1550" dirty="0"/>
          </a:p>
        </p:txBody>
      </p:sp>
      <p:pic>
        <p:nvPicPr>
          <p:cNvPr id="13" name="Picture 12">
            <a:extLst>
              <a:ext uri="{FF2B5EF4-FFF2-40B4-BE49-F238E27FC236}">
                <a16:creationId xmlns:a16="http://schemas.microsoft.com/office/drawing/2014/main" id="{B42AC6BF-B2F9-4B26-8397-109C9C32143B}"/>
              </a:ext>
            </a:extLst>
          </p:cNvPr>
          <p:cNvPicPr>
            <a:picLocks noChangeAspect="1"/>
          </p:cNvPicPr>
          <p:nvPr/>
        </p:nvPicPr>
        <p:blipFill>
          <a:blip r:embed="rId5"/>
          <a:stretch>
            <a:fillRect/>
          </a:stretch>
        </p:blipFill>
        <p:spPr>
          <a:xfrm>
            <a:off x="12737652" y="7688888"/>
            <a:ext cx="1764411" cy="4367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93790" y="3303151"/>
            <a:ext cx="8809792" cy="496133"/>
          </a:xfrm>
          <a:prstGeom prst="rect">
            <a:avLst/>
          </a:prstGeom>
          <a:noFill/>
          <a:ln/>
        </p:spPr>
        <p:txBody>
          <a:bodyPr wrap="none" lIns="0" tIns="0" rIns="0" bIns="0" rtlCol="0" anchor="t"/>
          <a:lstStyle/>
          <a:p>
            <a:pPr marL="0" indent="0" algn="l">
              <a:lnSpc>
                <a:spcPts val="3900"/>
              </a:lnSpc>
              <a:buNone/>
            </a:pPr>
            <a:r>
              <a:rPr lang="en-US" sz="3100" dirty="0">
                <a:solidFill>
                  <a:srgbClr val="F2E782"/>
                </a:solidFill>
                <a:latin typeface="Prata" pitchFamily="34" charset="0"/>
                <a:ea typeface="Prata" pitchFamily="34" charset="-122"/>
                <a:cs typeface="Prata" pitchFamily="34" charset="-120"/>
              </a:rPr>
              <a:t>The Crowded &amp; Vulnerable 2.4 GHz Spectrum</a:t>
            </a:r>
            <a:endParaRPr lang="en-US" sz="3100" dirty="0"/>
          </a:p>
        </p:txBody>
      </p:sp>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4" name="Text 1"/>
          <p:cNvSpPr/>
          <p:nvPr/>
        </p:nvSpPr>
        <p:spPr>
          <a:xfrm>
            <a:off x="793790" y="409694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2.4 GHz spectrum is a double-edged sword: universally adopted yet inherently vulnerable. Its crowded nature makes it susceptible to interference and various forms of attack that are often difficult to detect.</a:t>
            </a:r>
            <a:endParaRPr lang="en-US" sz="1550" dirty="0"/>
          </a:p>
        </p:txBody>
      </p:sp>
      <p:sp>
        <p:nvSpPr>
          <p:cNvPr id="5" name="Shape 2"/>
          <p:cNvSpPr/>
          <p:nvPr/>
        </p:nvSpPr>
        <p:spPr>
          <a:xfrm>
            <a:off x="793790" y="4955262"/>
            <a:ext cx="4215289" cy="2451973"/>
          </a:xfrm>
          <a:prstGeom prst="roundRect">
            <a:avLst>
              <a:gd name="adj" fmla="val 4475"/>
            </a:avLst>
          </a:prstGeom>
          <a:solidFill>
            <a:srgbClr val="1B1C1D"/>
          </a:solidFill>
          <a:ln w="22860">
            <a:solidFill>
              <a:srgbClr val="535455"/>
            </a:solidFill>
            <a:prstDash val="solid"/>
          </a:ln>
        </p:spPr>
      </p:sp>
      <p:pic>
        <p:nvPicPr>
          <p:cNvPr id="6" name="Image 1" descr="preencoded.png"/>
          <p:cNvPicPr>
            <a:picLocks noChangeAspect="1"/>
          </p:cNvPicPr>
          <p:nvPr/>
        </p:nvPicPr>
        <p:blipFill>
          <a:blip r:embed="rId4"/>
          <a:stretch>
            <a:fillRect/>
          </a:stretch>
        </p:blipFill>
        <p:spPr>
          <a:xfrm>
            <a:off x="770930" y="4955262"/>
            <a:ext cx="91440" cy="2451973"/>
          </a:xfrm>
          <a:prstGeom prst="rect">
            <a:avLst/>
          </a:prstGeom>
        </p:spPr>
      </p:pic>
      <p:sp>
        <p:nvSpPr>
          <p:cNvPr id="7" name="Text 3"/>
          <p:cNvSpPr/>
          <p:nvPr/>
        </p:nvSpPr>
        <p:spPr>
          <a:xfrm>
            <a:off x="1083588" y="5176480"/>
            <a:ext cx="3704273" cy="620316"/>
          </a:xfrm>
          <a:prstGeom prst="rect">
            <a:avLst/>
          </a:prstGeom>
          <a:noFill/>
          <a:ln/>
        </p:spPr>
        <p:txBody>
          <a:bodyPr wrap="squar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Crowded and Vulnerable Spectrum</a:t>
            </a:r>
            <a:endParaRPr lang="en-US" sz="1950" dirty="0"/>
          </a:p>
        </p:txBody>
      </p:sp>
      <p:sp>
        <p:nvSpPr>
          <p:cNvPr id="8" name="Text 4"/>
          <p:cNvSpPr/>
          <p:nvPr/>
        </p:nvSpPr>
        <p:spPr>
          <a:xfrm>
            <a:off x="1083588" y="5915858"/>
            <a:ext cx="3704273"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Numerous devices compete for bandwidth, leading to congestion and making it easier for malicious signals to blend in.</a:t>
            </a:r>
            <a:endParaRPr lang="en-US" sz="1550" dirty="0"/>
          </a:p>
        </p:txBody>
      </p:sp>
      <p:sp>
        <p:nvSpPr>
          <p:cNvPr id="9" name="Shape 5"/>
          <p:cNvSpPr/>
          <p:nvPr/>
        </p:nvSpPr>
        <p:spPr>
          <a:xfrm>
            <a:off x="5207437" y="4955262"/>
            <a:ext cx="4215408" cy="2451973"/>
          </a:xfrm>
          <a:prstGeom prst="roundRect">
            <a:avLst>
              <a:gd name="adj" fmla="val 4475"/>
            </a:avLst>
          </a:prstGeom>
          <a:solidFill>
            <a:srgbClr val="1B1C1D"/>
          </a:solidFill>
          <a:ln w="22860">
            <a:solidFill>
              <a:srgbClr val="535455"/>
            </a:solidFill>
            <a:prstDash val="solid"/>
          </a:ln>
        </p:spPr>
      </p:sp>
      <p:pic>
        <p:nvPicPr>
          <p:cNvPr id="10" name="Image 2" descr="preencoded.png"/>
          <p:cNvPicPr>
            <a:picLocks noChangeAspect="1"/>
          </p:cNvPicPr>
          <p:nvPr/>
        </p:nvPicPr>
        <p:blipFill>
          <a:blip r:embed="rId4"/>
          <a:stretch>
            <a:fillRect/>
          </a:stretch>
        </p:blipFill>
        <p:spPr>
          <a:xfrm>
            <a:off x="5184577" y="4955262"/>
            <a:ext cx="91440" cy="2451973"/>
          </a:xfrm>
          <a:prstGeom prst="rect">
            <a:avLst/>
          </a:prstGeom>
        </p:spPr>
      </p:pic>
      <p:sp>
        <p:nvSpPr>
          <p:cNvPr id="11" name="Text 6"/>
          <p:cNvSpPr/>
          <p:nvPr/>
        </p:nvSpPr>
        <p:spPr>
          <a:xfrm>
            <a:off x="5497235" y="5176480"/>
            <a:ext cx="3704392" cy="620316"/>
          </a:xfrm>
          <a:prstGeom prst="rect">
            <a:avLst/>
          </a:prstGeom>
          <a:noFill/>
          <a:ln/>
        </p:spPr>
        <p:txBody>
          <a:bodyPr wrap="squar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Attacks are Easy to Perform but Hard to Detect</a:t>
            </a:r>
            <a:endParaRPr lang="en-US" sz="1950" dirty="0"/>
          </a:p>
        </p:txBody>
      </p:sp>
      <p:sp>
        <p:nvSpPr>
          <p:cNvPr id="12" name="Text 7"/>
          <p:cNvSpPr/>
          <p:nvPr/>
        </p:nvSpPr>
        <p:spPr>
          <a:xfrm>
            <a:off x="5497235" y="5915858"/>
            <a:ext cx="3704392"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simplicity of launching many wireless attacks belies the complexity of identifying them, leaving networks exposed.</a:t>
            </a:r>
            <a:endParaRPr lang="en-US" sz="1550" dirty="0"/>
          </a:p>
        </p:txBody>
      </p:sp>
      <p:sp>
        <p:nvSpPr>
          <p:cNvPr id="13" name="Shape 8"/>
          <p:cNvSpPr/>
          <p:nvPr/>
        </p:nvSpPr>
        <p:spPr>
          <a:xfrm>
            <a:off x="9621203" y="4955262"/>
            <a:ext cx="4215289" cy="2451973"/>
          </a:xfrm>
          <a:prstGeom prst="roundRect">
            <a:avLst>
              <a:gd name="adj" fmla="val 4475"/>
            </a:avLst>
          </a:prstGeom>
          <a:solidFill>
            <a:srgbClr val="1B1C1D"/>
          </a:solidFill>
          <a:ln w="22860">
            <a:solidFill>
              <a:srgbClr val="535455"/>
            </a:solidFill>
            <a:prstDash val="solid"/>
          </a:ln>
        </p:spPr>
      </p:sp>
      <p:pic>
        <p:nvPicPr>
          <p:cNvPr id="14" name="Image 3" descr="preencoded.png"/>
          <p:cNvPicPr>
            <a:picLocks noChangeAspect="1"/>
          </p:cNvPicPr>
          <p:nvPr/>
        </p:nvPicPr>
        <p:blipFill>
          <a:blip r:embed="rId4"/>
          <a:stretch>
            <a:fillRect/>
          </a:stretch>
        </p:blipFill>
        <p:spPr>
          <a:xfrm>
            <a:off x="9598343" y="4955262"/>
            <a:ext cx="91440" cy="2451973"/>
          </a:xfrm>
          <a:prstGeom prst="rect">
            <a:avLst/>
          </a:prstGeom>
        </p:spPr>
      </p:pic>
      <p:sp>
        <p:nvSpPr>
          <p:cNvPr id="15" name="Text 9"/>
          <p:cNvSpPr/>
          <p:nvPr/>
        </p:nvSpPr>
        <p:spPr>
          <a:xfrm>
            <a:off x="9911001" y="5176480"/>
            <a:ext cx="3704273" cy="620316"/>
          </a:xfrm>
          <a:prstGeom prst="rect">
            <a:avLst/>
          </a:prstGeom>
          <a:noFill/>
          <a:ln/>
        </p:spPr>
        <p:txBody>
          <a:bodyPr wrap="squar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Limited Visibility of Spectrum Misuse</a:t>
            </a:r>
            <a:endParaRPr lang="en-US" sz="1950" dirty="0"/>
          </a:p>
        </p:txBody>
      </p:sp>
      <p:sp>
        <p:nvSpPr>
          <p:cNvPr id="16" name="Text 10"/>
          <p:cNvSpPr/>
          <p:nvPr/>
        </p:nvSpPr>
        <p:spPr>
          <a:xfrm>
            <a:off x="9911001" y="5915858"/>
            <a:ext cx="3704273"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Without specialized tools, users and administrators often remain unaware of illicit activities happening within their wireless environment.</a:t>
            </a:r>
            <a:endParaRPr lang="en-US" sz="1550" dirty="0"/>
          </a:p>
        </p:txBody>
      </p:sp>
      <p:pic>
        <p:nvPicPr>
          <p:cNvPr id="17" name="Picture 16">
            <a:extLst>
              <a:ext uri="{FF2B5EF4-FFF2-40B4-BE49-F238E27FC236}">
                <a16:creationId xmlns:a16="http://schemas.microsoft.com/office/drawing/2014/main" id="{F94A84E2-D95A-4A71-B53B-7400BAB60AF8}"/>
              </a:ext>
            </a:extLst>
          </p:cNvPr>
          <p:cNvPicPr>
            <a:picLocks noChangeAspect="1"/>
          </p:cNvPicPr>
          <p:nvPr/>
        </p:nvPicPr>
        <p:blipFill>
          <a:blip r:embed="rId5"/>
          <a:stretch>
            <a:fillRect/>
          </a:stretch>
        </p:blipFill>
        <p:spPr>
          <a:xfrm>
            <a:off x="12737652" y="7688888"/>
            <a:ext cx="1764411" cy="436735"/>
          </a:xfrm>
          <a:prstGeom prst="rect">
            <a:avLst/>
          </a:prstGeom>
        </p:spPr>
      </p:pic>
      <p:pic>
        <p:nvPicPr>
          <p:cNvPr id="21" name="Picture 20">
            <a:extLst>
              <a:ext uri="{FF2B5EF4-FFF2-40B4-BE49-F238E27FC236}">
                <a16:creationId xmlns:a16="http://schemas.microsoft.com/office/drawing/2014/main" id="{C87AEA65-C9FF-4DD6-8524-712AFD9502CA}"/>
              </a:ext>
            </a:extLst>
          </p:cNvPr>
          <p:cNvPicPr>
            <a:picLocks noChangeAspect="1"/>
          </p:cNvPicPr>
          <p:nvPr/>
        </p:nvPicPr>
        <p:blipFill>
          <a:blip r:embed="rId6"/>
          <a:stretch>
            <a:fillRect/>
          </a:stretch>
        </p:blipFill>
        <p:spPr>
          <a:xfrm>
            <a:off x="0" y="5997"/>
            <a:ext cx="14630399" cy="3148326"/>
          </a:xfrm>
          <a:prstGeom prst="rect">
            <a:avLst/>
          </a:prstGeom>
        </p:spPr>
      </p:pic>
      <p:sp>
        <p:nvSpPr>
          <p:cNvPr id="20" name="TextBox 19">
            <a:extLst>
              <a:ext uri="{FF2B5EF4-FFF2-40B4-BE49-F238E27FC236}">
                <a16:creationId xmlns:a16="http://schemas.microsoft.com/office/drawing/2014/main" id="{D9B6ED79-612B-4738-B89C-06B0C2F8BBBC}"/>
              </a:ext>
            </a:extLst>
          </p:cNvPr>
          <p:cNvSpPr txBox="1"/>
          <p:nvPr/>
        </p:nvSpPr>
        <p:spPr>
          <a:xfrm>
            <a:off x="770930" y="682579"/>
            <a:ext cx="5320771" cy="1292662"/>
          </a:xfrm>
          <a:prstGeom prst="rect">
            <a:avLst/>
          </a:prstGeom>
          <a:solidFill>
            <a:schemeClr val="bg2">
              <a:lumMod val="25000"/>
            </a:schemeClr>
          </a:solidFill>
          <a:ln>
            <a:solidFill>
              <a:schemeClr val="tx1"/>
            </a:solidFill>
          </a:ln>
        </p:spPr>
        <p:txBody>
          <a:bodyPr wrap="square" rtlCol="0">
            <a:spAutoFit/>
          </a:bodyPr>
          <a:lstStyle/>
          <a:p>
            <a:r>
              <a:rPr lang="en-US" sz="3000" dirty="0">
                <a:solidFill>
                  <a:srgbClr val="F2E782"/>
                </a:solidFill>
                <a:latin typeface="Prata" pitchFamily="34" charset="0"/>
                <a:ea typeface="Prata" pitchFamily="34" charset="-122"/>
                <a:cs typeface="Prata" pitchFamily="34" charset="-120"/>
              </a:rPr>
              <a:t>The Crowded &amp; Vulnerable </a:t>
            </a:r>
          </a:p>
          <a:p>
            <a:r>
              <a:rPr lang="en-US" sz="3000" dirty="0">
                <a:solidFill>
                  <a:srgbClr val="F2E782"/>
                </a:solidFill>
                <a:latin typeface="Prata" pitchFamily="34" charset="0"/>
                <a:ea typeface="Prata" pitchFamily="34" charset="-122"/>
                <a:cs typeface="Prata" pitchFamily="34" charset="-120"/>
              </a:rPr>
              <a:t>2.4 GHz Spectrum</a:t>
            </a:r>
            <a:endParaRPr lang="en-US" sz="3000"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67926" y="537448"/>
            <a:ext cx="7580948" cy="976789"/>
          </a:xfrm>
          <a:prstGeom prst="rect">
            <a:avLst/>
          </a:prstGeom>
          <a:noFill/>
          <a:ln/>
        </p:spPr>
        <p:txBody>
          <a:bodyPr wrap="square" lIns="0" tIns="0" rIns="0" bIns="0" rtlCol="0" anchor="t"/>
          <a:lstStyle/>
          <a:p>
            <a:pPr marL="0" indent="0" algn="l">
              <a:lnSpc>
                <a:spcPts val="3800"/>
              </a:lnSpc>
              <a:buNone/>
            </a:pPr>
            <a:r>
              <a:rPr lang="en-US" sz="3050" dirty="0">
                <a:solidFill>
                  <a:srgbClr val="F2E782"/>
                </a:solidFill>
                <a:latin typeface="Prata" pitchFamily="34" charset="0"/>
                <a:ea typeface="Prata" pitchFamily="34" charset="-122"/>
                <a:cs typeface="Prata" pitchFamily="34" charset="-120"/>
              </a:rPr>
              <a:t>Our Objectives: Illuminating Wireless Threats</a:t>
            </a:r>
            <a:endParaRPr lang="en-US" sz="3050" dirty="0"/>
          </a:p>
        </p:txBody>
      </p:sp>
      <p:sp>
        <p:nvSpPr>
          <p:cNvPr id="4" name="Shape 1"/>
          <p:cNvSpPr/>
          <p:nvPr/>
        </p:nvSpPr>
        <p:spPr>
          <a:xfrm>
            <a:off x="6267926" y="1814870"/>
            <a:ext cx="2012394" cy="367189"/>
          </a:xfrm>
          <a:prstGeom prst="roundRect">
            <a:avLst>
              <a:gd name="adj" fmla="val 6386"/>
            </a:avLst>
          </a:prstGeom>
          <a:solidFill>
            <a:srgbClr val="443D09"/>
          </a:solidFill>
          <a:ln/>
        </p:spPr>
      </p:sp>
      <p:sp>
        <p:nvSpPr>
          <p:cNvPr id="5" name="Text 2"/>
          <p:cNvSpPr/>
          <p:nvPr/>
        </p:nvSpPr>
        <p:spPr>
          <a:xfrm>
            <a:off x="6385084" y="1873448"/>
            <a:ext cx="1778079" cy="250031"/>
          </a:xfrm>
          <a:prstGeom prst="rect">
            <a:avLst/>
          </a:prstGeom>
          <a:noFill/>
          <a:ln/>
        </p:spPr>
        <p:txBody>
          <a:bodyPr wrap="non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PROJECT BLACKOUT 2.4</a:t>
            </a:r>
            <a:endParaRPr lang="en-US" sz="1200" dirty="0"/>
          </a:p>
        </p:txBody>
      </p:sp>
      <p:sp>
        <p:nvSpPr>
          <p:cNvPr id="6" name="Shape 3"/>
          <p:cNvSpPr/>
          <p:nvPr/>
        </p:nvSpPr>
        <p:spPr>
          <a:xfrm>
            <a:off x="8377952" y="1807250"/>
            <a:ext cx="1828324" cy="382429"/>
          </a:xfrm>
          <a:prstGeom prst="roundRect">
            <a:avLst>
              <a:gd name="adj" fmla="val 6131"/>
            </a:avLst>
          </a:prstGeom>
          <a:noFill/>
          <a:ln w="7620">
            <a:solidFill>
              <a:srgbClr val="EEE27D"/>
            </a:solidFill>
            <a:prstDash val="solid"/>
          </a:ln>
        </p:spPr>
      </p:sp>
      <p:sp>
        <p:nvSpPr>
          <p:cNvPr id="7" name="Text 4"/>
          <p:cNvSpPr/>
          <p:nvPr/>
        </p:nvSpPr>
        <p:spPr>
          <a:xfrm>
            <a:off x="8502729" y="1873448"/>
            <a:ext cx="1578769" cy="250031"/>
          </a:xfrm>
          <a:prstGeom prst="rect">
            <a:avLst/>
          </a:prstGeom>
          <a:noFill/>
          <a:ln/>
        </p:spPr>
        <p:txBody>
          <a:bodyPr wrap="none" lIns="0" tIns="0" rIns="0" bIns="0" rtlCol="0" anchor="t"/>
          <a:lstStyle/>
          <a:p>
            <a:pPr marL="0" indent="0" algn="l">
              <a:lnSpc>
                <a:spcPts val="1950"/>
              </a:lnSpc>
              <a:buNone/>
            </a:pPr>
            <a:r>
              <a:rPr lang="en-US" sz="1200" dirty="0">
                <a:solidFill>
                  <a:srgbClr val="EEE27D"/>
                </a:solidFill>
                <a:latin typeface="Raleway" pitchFamily="34" charset="0"/>
                <a:ea typeface="Raleway" pitchFamily="34" charset="-122"/>
                <a:cs typeface="Raleway" pitchFamily="34" charset="-120"/>
              </a:rPr>
              <a:t>NETWORK SECURITY</a:t>
            </a:r>
            <a:endParaRPr lang="en-US" sz="1200" dirty="0"/>
          </a:p>
        </p:txBody>
      </p:sp>
      <p:sp>
        <p:nvSpPr>
          <p:cNvPr id="8" name="Text 5"/>
          <p:cNvSpPr/>
          <p:nvPr/>
        </p:nvSpPr>
        <p:spPr>
          <a:xfrm>
            <a:off x="6267926" y="2409468"/>
            <a:ext cx="7580948" cy="937617"/>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"Blackout 2.4" is a network security project focused on the detailed analysis and exploitation of the 2.4 GHz wireless spectrum. Our core objectives center around bringing clarity to the often-invisible threats lurking in our wireless environments.</a:t>
            </a:r>
            <a:endParaRPr lang="en-US" sz="1500" dirty="0"/>
          </a:p>
        </p:txBody>
      </p:sp>
      <p:sp>
        <p:nvSpPr>
          <p:cNvPr id="9" name="Shape 6"/>
          <p:cNvSpPr/>
          <p:nvPr/>
        </p:nvSpPr>
        <p:spPr>
          <a:xfrm>
            <a:off x="6267926" y="3566874"/>
            <a:ext cx="439579" cy="439579"/>
          </a:xfrm>
          <a:prstGeom prst="roundRect">
            <a:avLst>
              <a:gd name="adj" fmla="val 6668"/>
            </a:avLst>
          </a:prstGeom>
          <a:solidFill>
            <a:srgbClr val="3A3B3C"/>
          </a:solidFill>
          <a:ln/>
        </p:spPr>
      </p:sp>
      <p:sp>
        <p:nvSpPr>
          <p:cNvPr id="10" name="Text 7"/>
          <p:cNvSpPr/>
          <p:nvPr/>
        </p:nvSpPr>
        <p:spPr>
          <a:xfrm>
            <a:off x="6341209" y="3603486"/>
            <a:ext cx="293013" cy="366355"/>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1</a:t>
            </a:r>
            <a:endParaRPr lang="en-US" sz="2300" dirty="0"/>
          </a:p>
        </p:txBody>
      </p:sp>
      <p:sp>
        <p:nvSpPr>
          <p:cNvPr id="11" name="Text 8"/>
          <p:cNvSpPr/>
          <p:nvPr/>
        </p:nvSpPr>
        <p:spPr>
          <a:xfrm>
            <a:off x="6902887" y="3634026"/>
            <a:ext cx="3932396" cy="305157"/>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Analyze 2.4 GHz Wireless Activity</a:t>
            </a:r>
            <a:endParaRPr lang="en-US" sz="1900" dirty="0"/>
          </a:p>
        </p:txBody>
      </p:sp>
      <p:sp>
        <p:nvSpPr>
          <p:cNvPr id="12" name="Text 9"/>
          <p:cNvSpPr/>
          <p:nvPr/>
        </p:nvSpPr>
        <p:spPr>
          <a:xfrm>
            <a:off x="6902887" y="4056340"/>
            <a:ext cx="6945987" cy="625078"/>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We aim to meticulously monitor and dissect traffic within this band to identify anomalies and potential vulnerabilities.</a:t>
            </a:r>
            <a:endParaRPr lang="en-US" sz="1500" dirty="0"/>
          </a:p>
        </p:txBody>
      </p:sp>
      <p:sp>
        <p:nvSpPr>
          <p:cNvPr id="13" name="Shape 10"/>
          <p:cNvSpPr/>
          <p:nvPr/>
        </p:nvSpPr>
        <p:spPr>
          <a:xfrm>
            <a:off x="6267926" y="5072182"/>
            <a:ext cx="439579" cy="439579"/>
          </a:xfrm>
          <a:prstGeom prst="roundRect">
            <a:avLst>
              <a:gd name="adj" fmla="val 6668"/>
            </a:avLst>
          </a:prstGeom>
          <a:solidFill>
            <a:srgbClr val="3A3B3C"/>
          </a:solidFill>
          <a:ln/>
        </p:spPr>
      </p:sp>
      <p:sp>
        <p:nvSpPr>
          <p:cNvPr id="14" name="Text 11"/>
          <p:cNvSpPr/>
          <p:nvPr/>
        </p:nvSpPr>
        <p:spPr>
          <a:xfrm>
            <a:off x="6341209" y="5108793"/>
            <a:ext cx="293013" cy="366355"/>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2</a:t>
            </a:r>
            <a:endParaRPr lang="en-US" sz="2300" dirty="0"/>
          </a:p>
        </p:txBody>
      </p:sp>
      <p:sp>
        <p:nvSpPr>
          <p:cNvPr id="15" name="Text 12"/>
          <p:cNvSpPr/>
          <p:nvPr/>
        </p:nvSpPr>
        <p:spPr>
          <a:xfrm>
            <a:off x="6902887" y="5139333"/>
            <a:ext cx="4687848" cy="305157"/>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Demonstrate Common Wireless Attacks</a:t>
            </a:r>
            <a:endParaRPr lang="en-US" sz="1900" dirty="0"/>
          </a:p>
        </p:txBody>
      </p:sp>
      <p:sp>
        <p:nvSpPr>
          <p:cNvPr id="16" name="Text 13"/>
          <p:cNvSpPr/>
          <p:nvPr/>
        </p:nvSpPr>
        <p:spPr>
          <a:xfrm>
            <a:off x="6902887" y="5561648"/>
            <a:ext cx="6945987" cy="625078"/>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Through practical demonstrations, we will showcase how readily prevalent attacks can be executed.</a:t>
            </a:r>
            <a:endParaRPr lang="en-US" sz="1500" dirty="0"/>
          </a:p>
        </p:txBody>
      </p:sp>
      <p:sp>
        <p:nvSpPr>
          <p:cNvPr id="17" name="Shape 14"/>
          <p:cNvSpPr/>
          <p:nvPr/>
        </p:nvSpPr>
        <p:spPr>
          <a:xfrm>
            <a:off x="6267926" y="6577489"/>
            <a:ext cx="439579" cy="439579"/>
          </a:xfrm>
          <a:prstGeom prst="roundRect">
            <a:avLst>
              <a:gd name="adj" fmla="val 6668"/>
            </a:avLst>
          </a:prstGeom>
          <a:solidFill>
            <a:srgbClr val="3A3B3C"/>
          </a:solidFill>
          <a:ln/>
        </p:spPr>
      </p:sp>
      <p:sp>
        <p:nvSpPr>
          <p:cNvPr id="18" name="Text 15"/>
          <p:cNvSpPr/>
          <p:nvPr/>
        </p:nvSpPr>
        <p:spPr>
          <a:xfrm>
            <a:off x="6341209" y="6614100"/>
            <a:ext cx="293013" cy="366355"/>
          </a:xfrm>
          <a:prstGeom prst="rect">
            <a:avLst/>
          </a:prstGeom>
          <a:noFill/>
          <a:ln/>
        </p:spPr>
        <p:txBody>
          <a:bodyPr wrap="none" lIns="0" tIns="0" rIns="0" bIns="0" rtlCol="0" anchor="t"/>
          <a:lstStyle/>
          <a:p>
            <a:pPr marL="0" indent="0" algn="ctr">
              <a:lnSpc>
                <a:spcPts val="2300"/>
              </a:lnSpc>
              <a:buNone/>
            </a:pPr>
            <a:r>
              <a:rPr lang="en-US" sz="2300" dirty="0">
                <a:solidFill>
                  <a:srgbClr val="CFCBBF"/>
                </a:solidFill>
                <a:latin typeface="Prata" pitchFamily="34" charset="0"/>
                <a:ea typeface="Prata" pitchFamily="34" charset="-122"/>
                <a:cs typeface="Prata" pitchFamily="34" charset="-120"/>
              </a:rPr>
              <a:t>3</a:t>
            </a:r>
            <a:endParaRPr lang="en-US" sz="2300" dirty="0"/>
          </a:p>
        </p:txBody>
      </p:sp>
      <p:sp>
        <p:nvSpPr>
          <p:cNvPr id="19" name="Text 16"/>
          <p:cNvSpPr/>
          <p:nvPr/>
        </p:nvSpPr>
        <p:spPr>
          <a:xfrm>
            <a:off x="6902887" y="6644640"/>
            <a:ext cx="5428059" cy="305157"/>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Highlight Security Risks and Misuse Scenarios</a:t>
            </a:r>
            <a:endParaRPr lang="en-US" sz="1900" dirty="0"/>
          </a:p>
        </p:txBody>
      </p:sp>
      <p:sp>
        <p:nvSpPr>
          <p:cNvPr id="20" name="Text 17"/>
          <p:cNvSpPr/>
          <p:nvPr/>
        </p:nvSpPr>
        <p:spPr>
          <a:xfrm>
            <a:off x="6902887" y="7066955"/>
            <a:ext cx="6945987" cy="625078"/>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Our findings will underscore the real-world implications of insecure wireless practices and potential malicious uses.</a:t>
            </a:r>
            <a:endParaRPr lang="en-US" sz="1500" dirty="0"/>
          </a:p>
        </p:txBody>
      </p:sp>
      <p:pic>
        <p:nvPicPr>
          <p:cNvPr id="21" name="Picture 20">
            <a:extLst>
              <a:ext uri="{FF2B5EF4-FFF2-40B4-BE49-F238E27FC236}">
                <a16:creationId xmlns:a16="http://schemas.microsoft.com/office/drawing/2014/main" id="{AA9AA3A0-1441-4AE6-8865-1F2327ED3C00}"/>
              </a:ext>
            </a:extLst>
          </p:cNvPr>
          <p:cNvPicPr>
            <a:picLocks noChangeAspect="1"/>
          </p:cNvPicPr>
          <p:nvPr/>
        </p:nvPicPr>
        <p:blipFill>
          <a:blip r:embed="rId3"/>
          <a:stretch>
            <a:fillRect/>
          </a:stretch>
        </p:blipFill>
        <p:spPr>
          <a:xfrm>
            <a:off x="12737652" y="7688888"/>
            <a:ext cx="1764411" cy="436735"/>
          </a:xfrm>
          <a:prstGeom prst="rect">
            <a:avLst/>
          </a:prstGeom>
        </p:spPr>
      </p:pic>
      <p:pic>
        <p:nvPicPr>
          <p:cNvPr id="23" name="Picture 22">
            <a:extLst>
              <a:ext uri="{FF2B5EF4-FFF2-40B4-BE49-F238E27FC236}">
                <a16:creationId xmlns:a16="http://schemas.microsoft.com/office/drawing/2014/main" id="{EF025D95-99CF-48CD-BA4C-F7921DAD0FF1}"/>
              </a:ext>
            </a:extLst>
          </p:cNvPr>
          <p:cNvPicPr>
            <a:picLocks noChangeAspect="1"/>
          </p:cNvPicPr>
          <p:nvPr/>
        </p:nvPicPr>
        <p:blipFill>
          <a:blip r:embed="rId4"/>
          <a:stretch>
            <a:fillRect/>
          </a:stretch>
        </p:blipFill>
        <p:spPr>
          <a:xfrm>
            <a:off x="-25830" y="0"/>
            <a:ext cx="5486400"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280190" y="1262063"/>
            <a:ext cx="7556421" cy="992267"/>
          </a:xfrm>
          <a:prstGeom prst="rect">
            <a:avLst/>
          </a:prstGeom>
          <a:noFill/>
          <a:ln/>
        </p:spPr>
        <p:txBody>
          <a:bodyPr wrap="square" lIns="0" tIns="0" rIns="0" bIns="0" rtlCol="0" anchor="t"/>
          <a:lstStyle/>
          <a:p>
            <a:pPr marL="0" indent="0" algn="l">
              <a:lnSpc>
                <a:spcPts val="3900"/>
              </a:lnSpc>
              <a:buNone/>
            </a:pPr>
            <a:r>
              <a:rPr lang="en-US" sz="3100" dirty="0">
                <a:solidFill>
                  <a:srgbClr val="F2E782"/>
                </a:solidFill>
                <a:latin typeface="Prata" pitchFamily="34" charset="0"/>
                <a:ea typeface="Prata" pitchFamily="34" charset="-122"/>
                <a:cs typeface="Prata" pitchFamily="34" charset="-120"/>
              </a:rPr>
              <a:t>Targeted Frequencies: The 2.4 GHz ISM Band</a:t>
            </a:r>
            <a:endParaRPr lang="en-US" sz="3100" dirty="0"/>
          </a:p>
        </p:txBody>
      </p:sp>
      <p:sp>
        <p:nvSpPr>
          <p:cNvPr id="4" name="Text 1"/>
          <p:cNvSpPr/>
          <p:nvPr/>
        </p:nvSpPr>
        <p:spPr>
          <a:xfrm>
            <a:off x="6280190" y="2551986"/>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Our project specifically focuses on the 2.4 GHz Industrial, Scientific, and Medical (ISM) band, a global unlicensed frequency spectrum crucial for a myriad of wireless communications.</a:t>
            </a:r>
            <a:endParaRPr lang="en-US" sz="1550" dirty="0"/>
          </a:p>
        </p:txBody>
      </p:sp>
      <p:sp>
        <p:nvSpPr>
          <p:cNvPr id="5" name="Shape 2"/>
          <p:cNvSpPr/>
          <p:nvPr/>
        </p:nvSpPr>
        <p:spPr>
          <a:xfrm>
            <a:off x="6280190" y="3727847"/>
            <a:ext cx="7556421" cy="3239572"/>
          </a:xfrm>
          <a:prstGeom prst="roundRect">
            <a:avLst>
              <a:gd name="adj" fmla="val 919"/>
            </a:avLst>
          </a:prstGeom>
          <a:solidFill>
            <a:srgbClr val="3A3B3C"/>
          </a:solidFill>
          <a:ln/>
        </p:spPr>
      </p:sp>
      <p:sp>
        <p:nvSpPr>
          <p:cNvPr id="6" name="Shape 3"/>
          <p:cNvSpPr/>
          <p:nvPr/>
        </p:nvSpPr>
        <p:spPr>
          <a:xfrm>
            <a:off x="6280190" y="3727847"/>
            <a:ext cx="3778210" cy="1778556"/>
          </a:xfrm>
          <a:prstGeom prst="roundRect">
            <a:avLst>
              <a:gd name="adj" fmla="val 1674"/>
            </a:avLst>
          </a:prstGeom>
          <a:solidFill>
            <a:srgbClr val="3A3B3C"/>
          </a:solidFill>
          <a:ln/>
        </p:spPr>
      </p:sp>
      <p:sp>
        <p:nvSpPr>
          <p:cNvPr id="7" name="Text 4"/>
          <p:cNvSpPr/>
          <p:nvPr/>
        </p:nvSpPr>
        <p:spPr>
          <a:xfrm>
            <a:off x="6478548" y="392620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2.4 GHz ISM Band</a:t>
            </a:r>
            <a:endParaRPr lang="en-US" sz="1950" dirty="0"/>
          </a:p>
        </p:txBody>
      </p:sp>
      <p:sp>
        <p:nvSpPr>
          <p:cNvPr id="8" name="Text 5"/>
          <p:cNvSpPr/>
          <p:nvPr/>
        </p:nvSpPr>
        <p:spPr>
          <a:xfrm>
            <a:off x="6478548" y="4355425"/>
            <a:ext cx="3381494"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primary target for our analysis, due to its widespread adoption and inherent vulnerabilities.</a:t>
            </a:r>
            <a:endParaRPr lang="en-US" sz="1550" dirty="0"/>
          </a:p>
        </p:txBody>
      </p:sp>
      <p:sp>
        <p:nvSpPr>
          <p:cNvPr id="9" name="Shape 6"/>
          <p:cNvSpPr/>
          <p:nvPr/>
        </p:nvSpPr>
        <p:spPr>
          <a:xfrm>
            <a:off x="10058400" y="3727847"/>
            <a:ext cx="3778210" cy="1778556"/>
          </a:xfrm>
          <a:prstGeom prst="rect">
            <a:avLst/>
          </a:prstGeom>
          <a:solidFill>
            <a:srgbClr val="3A3B3C"/>
          </a:solidFill>
          <a:ln/>
        </p:spPr>
      </p:sp>
      <p:sp>
        <p:nvSpPr>
          <p:cNvPr id="10" name="Shape 7"/>
          <p:cNvSpPr/>
          <p:nvPr/>
        </p:nvSpPr>
        <p:spPr>
          <a:xfrm>
            <a:off x="10058400" y="3727847"/>
            <a:ext cx="22860" cy="1778556"/>
          </a:xfrm>
          <a:prstGeom prst="roundRect">
            <a:avLst>
              <a:gd name="adj" fmla="val 130232"/>
            </a:avLst>
          </a:prstGeom>
          <a:solidFill>
            <a:srgbClr val="535455"/>
          </a:solidFill>
          <a:ln/>
        </p:spPr>
      </p:sp>
      <p:sp>
        <p:nvSpPr>
          <p:cNvPr id="11" name="Text 8"/>
          <p:cNvSpPr/>
          <p:nvPr/>
        </p:nvSpPr>
        <p:spPr>
          <a:xfrm>
            <a:off x="10256758" y="392620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Wi-Fi (802.11 b/g/n)</a:t>
            </a:r>
            <a:endParaRPr lang="en-US" sz="1950" dirty="0"/>
          </a:p>
        </p:txBody>
      </p:sp>
      <p:sp>
        <p:nvSpPr>
          <p:cNvPr id="12" name="Text 9"/>
          <p:cNvSpPr/>
          <p:nvPr/>
        </p:nvSpPr>
        <p:spPr>
          <a:xfrm>
            <a:off x="10256758" y="4355425"/>
            <a:ext cx="3381494"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most common technology in this band, connecting countless devices to the internet.</a:t>
            </a:r>
            <a:endParaRPr lang="en-US" sz="1550" dirty="0"/>
          </a:p>
        </p:txBody>
      </p:sp>
      <p:sp>
        <p:nvSpPr>
          <p:cNvPr id="13" name="Shape 10"/>
          <p:cNvSpPr/>
          <p:nvPr/>
        </p:nvSpPr>
        <p:spPr>
          <a:xfrm>
            <a:off x="6280190" y="5506403"/>
            <a:ext cx="7556421" cy="1461016"/>
          </a:xfrm>
          <a:prstGeom prst="rect">
            <a:avLst/>
          </a:prstGeom>
          <a:solidFill>
            <a:srgbClr val="3A3B3C"/>
          </a:solidFill>
          <a:ln/>
        </p:spPr>
      </p:sp>
      <p:sp>
        <p:nvSpPr>
          <p:cNvPr id="14" name="Shape 11"/>
          <p:cNvSpPr/>
          <p:nvPr/>
        </p:nvSpPr>
        <p:spPr>
          <a:xfrm>
            <a:off x="6280190" y="5506403"/>
            <a:ext cx="7556421" cy="22860"/>
          </a:xfrm>
          <a:prstGeom prst="roundRect">
            <a:avLst>
              <a:gd name="adj" fmla="val 130232"/>
            </a:avLst>
          </a:prstGeom>
          <a:solidFill>
            <a:srgbClr val="535455"/>
          </a:solidFill>
          <a:ln/>
        </p:spPr>
      </p:sp>
      <p:sp>
        <p:nvSpPr>
          <p:cNvPr id="15" name="Text 12"/>
          <p:cNvSpPr/>
          <p:nvPr/>
        </p:nvSpPr>
        <p:spPr>
          <a:xfrm>
            <a:off x="6478548" y="5704761"/>
            <a:ext cx="3028712"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Bluetooth &amp; BLE Devices</a:t>
            </a:r>
            <a:endParaRPr lang="en-US" sz="1950" dirty="0"/>
          </a:p>
        </p:txBody>
      </p:sp>
      <p:sp>
        <p:nvSpPr>
          <p:cNvPr id="16" name="Text 13"/>
          <p:cNvSpPr/>
          <p:nvPr/>
        </p:nvSpPr>
        <p:spPr>
          <a:xfrm>
            <a:off x="6478548" y="6133981"/>
            <a:ext cx="7159704"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Short-range communication protocols for peripherals, audio, and IoT, also operating within this frequency.</a:t>
            </a:r>
            <a:endParaRPr lang="en-US" sz="1550" dirty="0"/>
          </a:p>
        </p:txBody>
      </p:sp>
      <p:pic>
        <p:nvPicPr>
          <p:cNvPr id="17" name="Picture 16">
            <a:extLst>
              <a:ext uri="{FF2B5EF4-FFF2-40B4-BE49-F238E27FC236}">
                <a16:creationId xmlns:a16="http://schemas.microsoft.com/office/drawing/2014/main" id="{31B51A40-EE03-4EB6-9B0B-5B4C8EB2C2E1}"/>
              </a:ext>
            </a:extLst>
          </p:cNvPr>
          <p:cNvPicPr>
            <a:picLocks noChangeAspect="1"/>
          </p:cNvPicPr>
          <p:nvPr/>
        </p:nvPicPr>
        <p:blipFill>
          <a:blip r:embed="rId3"/>
          <a:stretch>
            <a:fillRect/>
          </a:stretch>
        </p:blipFill>
        <p:spPr>
          <a:xfrm>
            <a:off x="12737652" y="7688888"/>
            <a:ext cx="1764411" cy="436735"/>
          </a:xfrm>
          <a:prstGeom prst="rect">
            <a:avLst/>
          </a:prstGeom>
        </p:spPr>
      </p:pic>
      <p:pic>
        <p:nvPicPr>
          <p:cNvPr id="19" name="Picture 18">
            <a:extLst>
              <a:ext uri="{FF2B5EF4-FFF2-40B4-BE49-F238E27FC236}">
                <a16:creationId xmlns:a16="http://schemas.microsoft.com/office/drawing/2014/main" id="{8671731C-4886-4BC4-9CEC-7FF9BFCAB446}"/>
              </a:ext>
            </a:extLst>
          </p:cNvPr>
          <p:cNvPicPr>
            <a:picLocks noChangeAspect="1"/>
          </p:cNvPicPr>
          <p:nvPr/>
        </p:nvPicPr>
        <p:blipFill>
          <a:blip r:embed="rId4"/>
          <a:stretch>
            <a:fillRect/>
          </a:stretch>
        </p:blipFill>
        <p:spPr>
          <a:xfrm>
            <a:off x="0" y="0"/>
            <a:ext cx="5181243" cy="8229600"/>
          </a:xfrm>
          <a:prstGeom prst="rect">
            <a:avLst/>
          </a:prstGeom>
        </p:spPr>
      </p:pic>
      <p:sp>
        <p:nvSpPr>
          <p:cNvPr id="21" name="TextBox 20">
            <a:extLst>
              <a:ext uri="{FF2B5EF4-FFF2-40B4-BE49-F238E27FC236}">
                <a16:creationId xmlns:a16="http://schemas.microsoft.com/office/drawing/2014/main" id="{F13DB3AB-C410-4A08-A61D-2F84C96AE5CE}"/>
              </a:ext>
            </a:extLst>
          </p:cNvPr>
          <p:cNvSpPr txBox="1"/>
          <p:nvPr/>
        </p:nvSpPr>
        <p:spPr>
          <a:xfrm>
            <a:off x="793380" y="1255548"/>
            <a:ext cx="1989221" cy="646331"/>
          </a:xfrm>
          <a:prstGeom prst="rect">
            <a:avLst/>
          </a:prstGeom>
          <a:noFill/>
          <a:ln>
            <a:solidFill>
              <a:schemeClr val="tx1"/>
            </a:solidFill>
          </a:ln>
          <a:scene3d>
            <a:camera prst="isometricOffAxis1Right"/>
            <a:lightRig rig="threePt" dir="t"/>
          </a:scene3d>
        </p:spPr>
        <p:txBody>
          <a:bodyPr wrap="square" rtlCol="0">
            <a:spAutoFit/>
          </a:bodyPr>
          <a:lstStyle/>
          <a:p>
            <a:pPr algn="ctr"/>
            <a:r>
              <a:rPr lang="en-US" dirty="0">
                <a:solidFill>
                  <a:schemeClr val="bg1"/>
                </a:solidFill>
              </a:rPr>
              <a:t>DE-Authentication Frames</a:t>
            </a:r>
          </a:p>
        </p:txBody>
      </p:sp>
      <p:pic>
        <p:nvPicPr>
          <p:cNvPr id="22" name="Picture 21">
            <a:extLst>
              <a:ext uri="{FF2B5EF4-FFF2-40B4-BE49-F238E27FC236}">
                <a16:creationId xmlns:a16="http://schemas.microsoft.com/office/drawing/2014/main" id="{BE807299-156E-41CC-AFBC-FA42A63EBCD5}"/>
              </a:ext>
            </a:extLst>
          </p:cNvPr>
          <p:cNvPicPr>
            <a:picLocks noChangeAspect="1"/>
          </p:cNvPicPr>
          <p:nvPr/>
        </p:nvPicPr>
        <p:blipFill rotWithShape="1">
          <a:blip r:embed="rId5"/>
          <a:srcRect l="46296" t="10222" b="54060"/>
          <a:stretch/>
        </p:blipFill>
        <p:spPr>
          <a:xfrm>
            <a:off x="1787990" y="4636169"/>
            <a:ext cx="1010215" cy="671876"/>
          </a:xfrm>
          <a:prstGeom prst="rect">
            <a:avLst/>
          </a:prstGeom>
          <a:effectLst>
            <a:glow rad="228600">
              <a:schemeClr val="accent2">
                <a:satMod val="175000"/>
                <a:alpha val="40000"/>
              </a:schemeClr>
            </a:glow>
          </a:effectLst>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01898"/>
            <a:ext cx="11003042" cy="496133"/>
          </a:xfrm>
          <a:prstGeom prst="rect">
            <a:avLst/>
          </a:prstGeom>
          <a:noFill/>
          <a:ln/>
        </p:spPr>
        <p:txBody>
          <a:bodyPr wrap="none" lIns="0" tIns="0" rIns="0" bIns="0" rtlCol="0" anchor="t"/>
          <a:lstStyle/>
          <a:p>
            <a:pPr marL="0" indent="0" algn="l">
              <a:lnSpc>
                <a:spcPts val="3900"/>
              </a:lnSpc>
              <a:buNone/>
            </a:pPr>
            <a:r>
              <a:rPr lang="en-US" sz="3100" dirty="0">
                <a:solidFill>
                  <a:srgbClr val="F2E782"/>
                </a:solidFill>
                <a:latin typeface="Prata" pitchFamily="34" charset="0"/>
                <a:ea typeface="Prata" pitchFamily="34" charset="-122"/>
                <a:cs typeface="Prata" pitchFamily="34" charset="-120"/>
              </a:rPr>
              <a:t>Attack Vector Showcase: Demonstrating Wireless Exploits</a:t>
            </a:r>
            <a:endParaRPr lang="en-US" sz="3100" dirty="0"/>
          </a:p>
        </p:txBody>
      </p:sp>
      <p:sp>
        <p:nvSpPr>
          <p:cNvPr id="3" name="Text 1"/>
          <p:cNvSpPr/>
          <p:nvPr/>
        </p:nvSpPr>
        <p:spPr>
          <a:xfrm>
            <a:off x="793790" y="179486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This project will practically demonstrate a range of common wireless attacks, showcasing their mechanisms and potential impact on unsuspecting users and networks.</a:t>
            </a:r>
            <a:endParaRPr lang="en-US" sz="1550" dirty="0"/>
          </a:p>
        </p:txBody>
      </p:sp>
      <p:sp>
        <p:nvSpPr>
          <p:cNvPr id="4" name="Shape 2"/>
          <p:cNvSpPr/>
          <p:nvPr/>
        </p:nvSpPr>
        <p:spPr>
          <a:xfrm>
            <a:off x="793790" y="2950845"/>
            <a:ext cx="4215289" cy="2099191"/>
          </a:xfrm>
          <a:prstGeom prst="roundRect">
            <a:avLst>
              <a:gd name="adj" fmla="val 5227"/>
            </a:avLst>
          </a:prstGeom>
          <a:solidFill>
            <a:srgbClr val="1B1C1D"/>
          </a:solidFill>
          <a:ln/>
        </p:spPr>
      </p:sp>
      <p:pic>
        <p:nvPicPr>
          <p:cNvPr id="5" name="Image 0" descr="preencoded.png"/>
          <p:cNvPicPr>
            <a:picLocks noChangeAspect="1"/>
          </p:cNvPicPr>
          <p:nvPr/>
        </p:nvPicPr>
        <p:blipFill>
          <a:blip r:embed="rId3"/>
          <a:stretch>
            <a:fillRect/>
          </a:stretch>
        </p:blipFill>
        <p:spPr>
          <a:xfrm>
            <a:off x="793790" y="2927985"/>
            <a:ext cx="4215289" cy="91440"/>
          </a:xfrm>
          <a:prstGeom prst="rect">
            <a:avLst/>
          </a:prstGeom>
        </p:spPr>
      </p:pic>
      <p:pic>
        <p:nvPicPr>
          <p:cNvPr id="6" name="Image 1" descr="preencoded.png"/>
          <p:cNvPicPr>
            <a:picLocks noChangeAspect="1"/>
          </p:cNvPicPr>
          <p:nvPr/>
        </p:nvPicPr>
        <p:blipFill>
          <a:blip r:embed="rId4"/>
          <a:stretch>
            <a:fillRect/>
          </a:stretch>
        </p:blipFill>
        <p:spPr>
          <a:xfrm>
            <a:off x="2603778" y="2653189"/>
            <a:ext cx="595313" cy="595313"/>
          </a:xfrm>
          <a:prstGeom prst="rect">
            <a:avLst/>
          </a:prstGeom>
        </p:spPr>
      </p:pic>
      <p:sp>
        <p:nvSpPr>
          <p:cNvPr id="7" name="Text 3"/>
          <p:cNvSpPr/>
          <p:nvPr/>
        </p:nvSpPr>
        <p:spPr>
          <a:xfrm>
            <a:off x="2782372" y="2802017"/>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Prata" pitchFamily="34" charset="0"/>
                <a:ea typeface="Prata" pitchFamily="34" charset="-122"/>
                <a:cs typeface="Prata" pitchFamily="34" charset="-120"/>
              </a:rPr>
              <a:t>1</a:t>
            </a:r>
            <a:endParaRPr lang="en-US" sz="1850" dirty="0"/>
          </a:p>
        </p:txBody>
      </p:sp>
      <p:sp>
        <p:nvSpPr>
          <p:cNvPr id="8" name="Text 4"/>
          <p:cNvSpPr/>
          <p:nvPr/>
        </p:nvSpPr>
        <p:spPr>
          <a:xfrm>
            <a:off x="1015008" y="3446978"/>
            <a:ext cx="2806303"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Wi-Fi Deauthentication</a:t>
            </a:r>
            <a:endParaRPr lang="en-US" sz="1950" dirty="0"/>
          </a:p>
        </p:txBody>
      </p:sp>
      <p:sp>
        <p:nvSpPr>
          <p:cNvPr id="9" name="Text 5"/>
          <p:cNvSpPr/>
          <p:nvPr/>
        </p:nvSpPr>
        <p:spPr>
          <a:xfrm>
            <a:off x="1015008" y="3876199"/>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Forcing devices off a Wi-Fi network, disrupting connectivity and creating opportunities for further attacks.</a:t>
            </a:r>
            <a:endParaRPr lang="en-US" sz="1550" dirty="0"/>
          </a:p>
        </p:txBody>
      </p:sp>
      <p:sp>
        <p:nvSpPr>
          <p:cNvPr id="10" name="Shape 6"/>
          <p:cNvSpPr/>
          <p:nvPr/>
        </p:nvSpPr>
        <p:spPr>
          <a:xfrm>
            <a:off x="5207437" y="2950845"/>
            <a:ext cx="4215408" cy="2099191"/>
          </a:xfrm>
          <a:prstGeom prst="roundRect">
            <a:avLst>
              <a:gd name="adj" fmla="val 5227"/>
            </a:avLst>
          </a:prstGeom>
          <a:solidFill>
            <a:srgbClr val="1B1C1D"/>
          </a:solidFill>
          <a:ln/>
        </p:spPr>
      </p:sp>
      <p:pic>
        <p:nvPicPr>
          <p:cNvPr id="11" name="Image 2" descr="preencoded.png"/>
          <p:cNvPicPr>
            <a:picLocks noChangeAspect="1"/>
          </p:cNvPicPr>
          <p:nvPr/>
        </p:nvPicPr>
        <p:blipFill>
          <a:blip r:embed="rId3"/>
          <a:stretch>
            <a:fillRect/>
          </a:stretch>
        </p:blipFill>
        <p:spPr>
          <a:xfrm>
            <a:off x="5207437" y="2927985"/>
            <a:ext cx="4215408" cy="91440"/>
          </a:xfrm>
          <a:prstGeom prst="rect">
            <a:avLst/>
          </a:prstGeom>
        </p:spPr>
      </p:pic>
      <p:pic>
        <p:nvPicPr>
          <p:cNvPr id="12" name="Image 3" descr="preencoded.png"/>
          <p:cNvPicPr>
            <a:picLocks noChangeAspect="1"/>
          </p:cNvPicPr>
          <p:nvPr/>
        </p:nvPicPr>
        <p:blipFill>
          <a:blip r:embed="rId4"/>
          <a:stretch>
            <a:fillRect/>
          </a:stretch>
        </p:blipFill>
        <p:spPr>
          <a:xfrm>
            <a:off x="7017425" y="2653189"/>
            <a:ext cx="595313" cy="595313"/>
          </a:xfrm>
          <a:prstGeom prst="rect">
            <a:avLst/>
          </a:prstGeom>
        </p:spPr>
      </p:pic>
      <p:sp>
        <p:nvSpPr>
          <p:cNvPr id="13" name="Text 7"/>
          <p:cNvSpPr/>
          <p:nvPr/>
        </p:nvSpPr>
        <p:spPr>
          <a:xfrm>
            <a:off x="7196018" y="2802017"/>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Prata" pitchFamily="34" charset="0"/>
                <a:ea typeface="Prata" pitchFamily="34" charset="-122"/>
                <a:cs typeface="Prata" pitchFamily="34" charset="-120"/>
              </a:rPr>
              <a:t>2</a:t>
            </a:r>
            <a:endParaRPr lang="en-US" sz="1850" dirty="0"/>
          </a:p>
        </p:txBody>
      </p:sp>
      <p:sp>
        <p:nvSpPr>
          <p:cNvPr id="14" name="Text 8"/>
          <p:cNvSpPr/>
          <p:nvPr/>
        </p:nvSpPr>
        <p:spPr>
          <a:xfrm>
            <a:off x="5428655" y="344697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Evil Portal</a:t>
            </a:r>
            <a:endParaRPr lang="en-US" sz="1950" dirty="0"/>
          </a:p>
        </p:txBody>
      </p:sp>
      <p:sp>
        <p:nvSpPr>
          <p:cNvPr id="15" name="Text 9"/>
          <p:cNvSpPr/>
          <p:nvPr/>
        </p:nvSpPr>
        <p:spPr>
          <a:xfrm>
            <a:off x="5428655" y="3876199"/>
            <a:ext cx="3772972"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Setting up a rogue access point to intercept credentials or deliver malicious content.</a:t>
            </a:r>
            <a:endParaRPr lang="en-US" sz="1550" dirty="0"/>
          </a:p>
        </p:txBody>
      </p:sp>
      <p:sp>
        <p:nvSpPr>
          <p:cNvPr id="16" name="Shape 10"/>
          <p:cNvSpPr/>
          <p:nvPr/>
        </p:nvSpPr>
        <p:spPr>
          <a:xfrm>
            <a:off x="9621203" y="2950845"/>
            <a:ext cx="4215289" cy="2099191"/>
          </a:xfrm>
          <a:prstGeom prst="roundRect">
            <a:avLst>
              <a:gd name="adj" fmla="val 5227"/>
            </a:avLst>
          </a:prstGeom>
          <a:solidFill>
            <a:srgbClr val="1B1C1D"/>
          </a:solidFill>
          <a:ln/>
        </p:spPr>
      </p:sp>
      <p:pic>
        <p:nvPicPr>
          <p:cNvPr id="17" name="Image 4" descr="preencoded.png"/>
          <p:cNvPicPr>
            <a:picLocks noChangeAspect="1"/>
          </p:cNvPicPr>
          <p:nvPr/>
        </p:nvPicPr>
        <p:blipFill>
          <a:blip r:embed="rId3"/>
          <a:stretch>
            <a:fillRect/>
          </a:stretch>
        </p:blipFill>
        <p:spPr>
          <a:xfrm>
            <a:off x="9621203" y="2927985"/>
            <a:ext cx="4215289" cy="91440"/>
          </a:xfrm>
          <a:prstGeom prst="rect">
            <a:avLst/>
          </a:prstGeom>
        </p:spPr>
      </p:pic>
      <p:pic>
        <p:nvPicPr>
          <p:cNvPr id="18" name="Image 5" descr="preencoded.png"/>
          <p:cNvPicPr>
            <a:picLocks noChangeAspect="1"/>
          </p:cNvPicPr>
          <p:nvPr/>
        </p:nvPicPr>
        <p:blipFill>
          <a:blip r:embed="rId4"/>
          <a:stretch>
            <a:fillRect/>
          </a:stretch>
        </p:blipFill>
        <p:spPr>
          <a:xfrm>
            <a:off x="11431191" y="2653189"/>
            <a:ext cx="595313" cy="595313"/>
          </a:xfrm>
          <a:prstGeom prst="rect">
            <a:avLst/>
          </a:prstGeom>
        </p:spPr>
      </p:pic>
      <p:sp>
        <p:nvSpPr>
          <p:cNvPr id="19" name="Text 11"/>
          <p:cNvSpPr/>
          <p:nvPr/>
        </p:nvSpPr>
        <p:spPr>
          <a:xfrm>
            <a:off x="11609784" y="2802017"/>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Prata" pitchFamily="34" charset="0"/>
                <a:ea typeface="Prata" pitchFamily="34" charset="-122"/>
                <a:cs typeface="Prata" pitchFamily="34" charset="-120"/>
              </a:rPr>
              <a:t>3</a:t>
            </a:r>
            <a:endParaRPr lang="en-US" sz="1850" dirty="0"/>
          </a:p>
        </p:txBody>
      </p:sp>
      <p:sp>
        <p:nvSpPr>
          <p:cNvPr id="20" name="Text 12"/>
          <p:cNvSpPr/>
          <p:nvPr/>
        </p:nvSpPr>
        <p:spPr>
          <a:xfrm>
            <a:off x="9842421" y="344697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Rick Roll Attack</a:t>
            </a:r>
            <a:endParaRPr lang="en-US" sz="1950" dirty="0"/>
          </a:p>
        </p:txBody>
      </p:sp>
      <p:sp>
        <p:nvSpPr>
          <p:cNvPr id="21" name="Text 13"/>
          <p:cNvSpPr/>
          <p:nvPr/>
        </p:nvSpPr>
        <p:spPr>
          <a:xfrm>
            <a:off x="9842421" y="3876199"/>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 humorous yet disruptive attack redirecting users to unexpected content.</a:t>
            </a:r>
            <a:endParaRPr lang="en-US" sz="1550" dirty="0"/>
          </a:p>
        </p:txBody>
      </p:sp>
      <p:sp>
        <p:nvSpPr>
          <p:cNvPr id="22" name="Shape 14"/>
          <p:cNvSpPr/>
          <p:nvPr/>
        </p:nvSpPr>
        <p:spPr>
          <a:xfrm>
            <a:off x="793790" y="5546050"/>
            <a:ext cx="6422112" cy="1781651"/>
          </a:xfrm>
          <a:prstGeom prst="roundRect">
            <a:avLst>
              <a:gd name="adj" fmla="val 6159"/>
            </a:avLst>
          </a:prstGeom>
          <a:solidFill>
            <a:srgbClr val="1B1C1D"/>
          </a:solidFill>
          <a:ln/>
        </p:spPr>
      </p:sp>
      <p:pic>
        <p:nvPicPr>
          <p:cNvPr id="23" name="Image 6" descr="preencoded.png"/>
          <p:cNvPicPr>
            <a:picLocks noChangeAspect="1"/>
          </p:cNvPicPr>
          <p:nvPr/>
        </p:nvPicPr>
        <p:blipFill>
          <a:blip r:embed="rId5"/>
          <a:stretch>
            <a:fillRect/>
          </a:stretch>
        </p:blipFill>
        <p:spPr>
          <a:xfrm>
            <a:off x="793790" y="5523190"/>
            <a:ext cx="6422112" cy="91440"/>
          </a:xfrm>
          <a:prstGeom prst="rect">
            <a:avLst/>
          </a:prstGeom>
        </p:spPr>
      </p:pic>
      <p:pic>
        <p:nvPicPr>
          <p:cNvPr id="24" name="Image 7" descr="preencoded.png"/>
          <p:cNvPicPr>
            <a:picLocks noChangeAspect="1"/>
          </p:cNvPicPr>
          <p:nvPr/>
        </p:nvPicPr>
        <p:blipFill>
          <a:blip r:embed="rId4"/>
          <a:stretch>
            <a:fillRect/>
          </a:stretch>
        </p:blipFill>
        <p:spPr>
          <a:xfrm>
            <a:off x="3707130" y="5248394"/>
            <a:ext cx="595313" cy="595313"/>
          </a:xfrm>
          <a:prstGeom prst="rect">
            <a:avLst/>
          </a:prstGeom>
        </p:spPr>
      </p:pic>
      <p:sp>
        <p:nvSpPr>
          <p:cNvPr id="25" name="Text 15"/>
          <p:cNvSpPr/>
          <p:nvPr/>
        </p:nvSpPr>
        <p:spPr>
          <a:xfrm>
            <a:off x="3885724" y="5397222"/>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Prata" pitchFamily="34" charset="0"/>
                <a:ea typeface="Prata" pitchFamily="34" charset="-122"/>
                <a:cs typeface="Prata" pitchFamily="34" charset="-120"/>
              </a:rPr>
              <a:t>4</a:t>
            </a:r>
            <a:endParaRPr lang="en-US" sz="1850" dirty="0"/>
          </a:p>
        </p:txBody>
      </p:sp>
      <p:sp>
        <p:nvSpPr>
          <p:cNvPr id="26" name="Text 16"/>
          <p:cNvSpPr/>
          <p:nvPr/>
        </p:nvSpPr>
        <p:spPr>
          <a:xfrm>
            <a:off x="1015008" y="6042184"/>
            <a:ext cx="2660690"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Clone &amp; Spam Attacks</a:t>
            </a:r>
            <a:endParaRPr lang="en-US" sz="1950" dirty="0"/>
          </a:p>
        </p:txBody>
      </p:sp>
      <p:sp>
        <p:nvSpPr>
          <p:cNvPr id="27" name="Text 17"/>
          <p:cNvSpPr/>
          <p:nvPr/>
        </p:nvSpPr>
        <p:spPr>
          <a:xfrm>
            <a:off x="1015008" y="6471404"/>
            <a:ext cx="5979676"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Duplicating network identities and flooding targets with overwhelming traffic.</a:t>
            </a:r>
            <a:endParaRPr lang="en-US" sz="1550" dirty="0"/>
          </a:p>
        </p:txBody>
      </p:sp>
      <p:sp>
        <p:nvSpPr>
          <p:cNvPr id="28" name="Shape 18"/>
          <p:cNvSpPr/>
          <p:nvPr/>
        </p:nvSpPr>
        <p:spPr>
          <a:xfrm>
            <a:off x="7414260" y="5546050"/>
            <a:ext cx="6422231" cy="1781651"/>
          </a:xfrm>
          <a:prstGeom prst="roundRect">
            <a:avLst>
              <a:gd name="adj" fmla="val 6159"/>
            </a:avLst>
          </a:prstGeom>
          <a:solidFill>
            <a:srgbClr val="1B1C1D"/>
          </a:solidFill>
          <a:ln/>
        </p:spPr>
      </p:sp>
      <p:pic>
        <p:nvPicPr>
          <p:cNvPr id="29" name="Image 8" descr="preencoded.png"/>
          <p:cNvPicPr>
            <a:picLocks noChangeAspect="1"/>
          </p:cNvPicPr>
          <p:nvPr/>
        </p:nvPicPr>
        <p:blipFill>
          <a:blip r:embed="rId5"/>
          <a:stretch>
            <a:fillRect/>
          </a:stretch>
        </p:blipFill>
        <p:spPr>
          <a:xfrm>
            <a:off x="7414260" y="5523190"/>
            <a:ext cx="6422231" cy="91440"/>
          </a:xfrm>
          <a:prstGeom prst="rect">
            <a:avLst/>
          </a:prstGeom>
        </p:spPr>
      </p:pic>
      <p:pic>
        <p:nvPicPr>
          <p:cNvPr id="30" name="Image 9" descr="preencoded.png"/>
          <p:cNvPicPr>
            <a:picLocks noChangeAspect="1"/>
          </p:cNvPicPr>
          <p:nvPr/>
        </p:nvPicPr>
        <p:blipFill>
          <a:blip r:embed="rId4"/>
          <a:stretch>
            <a:fillRect/>
          </a:stretch>
        </p:blipFill>
        <p:spPr>
          <a:xfrm>
            <a:off x="10327719" y="5248394"/>
            <a:ext cx="595313" cy="595313"/>
          </a:xfrm>
          <a:prstGeom prst="rect">
            <a:avLst/>
          </a:prstGeom>
        </p:spPr>
      </p:pic>
      <p:sp>
        <p:nvSpPr>
          <p:cNvPr id="31" name="Text 19"/>
          <p:cNvSpPr/>
          <p:nvPr/>
        </p:nvSpPr>
        <p:spPr>
          <a:xfrm>
            <a:off x="10506313" y="5397222"/>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Prata" pitchFamily="34" charset="0"/>
                <a:ea typeface="Prata" pitchFamily="34" charset="-122"/>
                <a:cs typeface="Prata" pitchFamily="34" charset="-120"/>
              </a:rPr>
              <a:t>5</a:t>
            </a:r>
            <a:endParaRPr lang="en-US" sz="1850" dirty="0"/>
          </a:p>
        </p:txBody>
      </p:sp>
      <p:sp>
        <p:nvSpPr>
          <p:cNvPr id="32" name="Text 20"/>
          <p:cNvSpPr/>
          <p:nvPr/>
        </p:nvSpPr>
        <p:spPr>
          <a:xfrm>
            <a:off x="7635478" y="6042184"/>
            <a:ext cx="2527221"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Bluetooth Spamming</a:t>
            </a:r>
            <a:endParaRPr lang="en-US" sz="1950" dirty="0"/>
          </a:p>
        </p:txBody>
      </p:sp>
      <p:sp>
        <p:nvSpPr>
          <p:cNvPr id="33" name="Text 21"/>
          <p:cNvSpPr/>
          <p:nvPr/>
        </p:nvSpPr>
        <p:spPr>
          <a:xfrm>
            <a:off x="7635478" y="6471404"/>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Overwhelming Bluetooth devices with unwanted connection requests and notifications.</a:t>
            </a:r>
            <a:endParaRPr lang="en-US" sz="1550" dirty="0"/>
          </a:p>
        </p:txBody>
      </p:sp>
      <p:pic>
        <p:nvPicPr>
          <p:cNvPr id="34" name="Picture 33">
            <a:extLst>
              <a:ext uri="{FF2B5EF4-FFF2-40B4-BE49-F238E27FC236}">
                <a16:creationId xmlns:a16="http://schemas.microsoft.com/office/drawing/2014/main" id="{D260A887-F96E-4364-98BF-3880165DCABE}"/>
              </a:ext>
            </a:extLst>
          </p:cNvPr>
          <p:cNvPicPr>
            <a:picLocks noChangeAspect="1"/>
          </p:cNvPicPr>
          <p:nvPr/>
        </p:nvPicPr>
        <p:blipFill>
          <a:blip r:embed="rId6"/>
          <a:stretch>
            <a:fillRect/>
          </a:stretch>
        </p:blipFill>
        <p:spPr>
          <a:xfrm>
            <a:off x="12737652" y="7688888"/>
            <a:ext cx="1764411" cy="4367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80191" y="1401728"/>
            <a:ext cx="3537578" cy="992267"/>
          </a:xfrm>
          <a:prstGeom prst="rect">
            <a:avLst/>
          </a:prstGeom>
          <a:noFill/>
          <a:ln/>
        </p:spPr>
        <p:txBody>
          <a:bodyPr wrap="square" lIns="0" tIns="0" rIns="0" bIns="0" rtlCol="0" anchor="t"/>
          <a:lstStyle/>
          <a:p>
            <a:pPr marL="0" indent="0" algn="l">
              <a:lnSpc>
                <a:spcPts val="3900"/>
              </a:lnSpc>
              <a:buNone/>
            </a:pPr>
            <a:r>
              <a:rPr lang="en-US" sz="3100" dirty="0">
                <a:solidFill>
                  <a:srgbClr val="F2E782"/>
                </a:solidFill>
                <a:latin typeface="Prata" pitchFamily="34" charset="0"/>
                <a:ea typeface="Prata" pitchFamily="34" charset="-122"/>
                <a:cs typeface="Prata" pitchFamily="34" charset="-120"/>
              </a:rPr>
              <a:t>System Overview</a:t>
            </a:r>
            <a:endParaRPr lang="en-US" sz="3100" dirty="0"/>
          </a:p>
        </p:txBody>
      </p:sp>
      <p:sp>
        <p:nvSpPr>
          <p:cNvPr id="4" name="Text 1"/>
          <p:cNvSpPr/>
          <p:nvPr/>
        </p:nvSpPr>
        <p:spPr>
          <a:xfrm>
            <a:off x="6280190" y="2595205"/>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To effectively execute and monitor these demonstrations, we developed a portable embedded attack platform. This self-contained system allows for versatile and on-the-go wireless exploitation and analysis.</a:t>
            </a:r>
            <a:endParaRPr lang="en-US" sz="1550" dirty="0"/>
          </a:p>
        </p:txBody>
      </p:sp>
      <p:pic>
        <p:nvPicPr>
          <p:cNvPr id="5" name="Image 1" descr="preencoded.png"/>
          <p:cNvPicPr>
            <a:picLocks noChangeAspect="1"/>
          </p:cNvPicPr>
          <p:nvPr/>
        </p:nvPicPr>
        <p:blipFill>
          <a:blip r:embed="rId3"/>
          <a:stretch>
            <a:fillRect/>
          </a:stretch>
        </p:blipFill>
        <p:spPr>
          <a:xfrm>
            <a:off x="6257330" y="3748207"/>
            <a:ext cx="45720" cy="1737717"/>
          </a:xfrm>
          <a:prstGeom prst="rect">
            <a:avLst/>
          </a:prstGeom>
        </p:spPr>
      </p:pic>
      <p:sp>
        <p:nvSpPr>
          <p:cNvPr id="6" name="Text 2"/>
          <p:cNvSpPr/>
          <p:nvPr/>
        </p:nvSpPr>
        <p:spPr>
          <a:xfrm>
            <a:off x="6524268" y="3771067"/>
            <a:ext cx="3410069" cy="620316"/>
          </a:xfrm>
          <a:prstGeom prst="rect">
            <a:avLst/>
          </a:prstGeom>
          <a:noFill/>
          <a:ln/>
        </p:spPr>
        <p:txBody>
          <a:bodyPr wrap="squar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Portable Embedded Attack Platform</a:t>
            </a:r>
            <a:endParaRPr lang="en-US" sz="1950" dirty="0"/>
          </a:p>
        </p:txBody>
      </p:sp>
      <p:sp>
        <p:nvSpPr>
          <p:cNvPr id="7" name="Text 3"/>
          <p:cNvSpPr/>
          <p:nvPr/>
        </p:nvSpPr>
        <p:spPr>
          <a:xfrm>
            <a:off x="6524268" y="4510445"/>
            <a:ext cx="3410069"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Designed for mobility, enabling security testing in various environments.</a:t>
            </a:r>
            <a:endParaRPr lang="en-US" sz="1550" dirty="0"/>
          </a:p>
        </p:txBody>
      </p:sp>
      <p:pic>
        <p:nvPicPr>
          <p:cNvPr id="8" name="Image 2" descr="preencoded.png"/>
          <p:cNvPicPr>
            <a:picLocks noChangeAspect="1"/>
          </p:cNvPicPr>
          <p:nvPr/>
        </p:nvPicPr>
        <p:blipFill>
          <a:blip r:embed="rId3"/>
          <a:stretch>
            <a:fillRect/>
          </a:stretch>
        </p:blipFill>
        <p:spPr>
          <a:xfrm>
            <a:off x="10159484" y="3748207"/>
            <a:ext cx="45720" cy="1737717"/>
          </a:xfrm>
          <a:prstGeom prst="rect">
            <a:avLst/>
          </a:prstGeom>
        </p:spPr>
      </p:pic>
      <p:sp>
        <p:nvSpPr>
          <p:cNvPr id="9" name="Text 4"/>
          <p:cNvSpPr/>
          <p:nvPr/>
        </p:nvSpPr>
        <p:spPr>
          <a:xfrm>
            <a:off x="10426422" y="3771067"/>
            <a:ext cx="2712006"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Touch-Based Interface</a:t>
            </a:r>
            <a:endParaRPr lang="en-US" sz="1950" dirty="0"/>
          </a:p>
        </p:txBody>
      </p:sp>
      <p:sp>
        <p:nvSpPr>
          <p:cNvPr id="10" name="Text 5"/>
          <p:cNvSpPr/>
          <p:nvPr/>
        </p:nvSpPr>
        <p:spPr>
          <a:xfrm>
            <a:off x="10426422" y="4200287"/>
            <a:ext cx="3410188"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Intuitive control and real-time feedback for seamless interaction during demonstrations.</a:t>
            </a:r>
            <a:endParaRPr lang="en-US" sz="1550" dirty="0"/>
          </a:p>
        </p:txBody>
      </p:sp>
      <p:pic>
        <p:nvPicPr>
          <p:cNvPr id="11" name="Image 3" descr="preencoded.png"/>
          <p:cNvPicPr>
            <a:picLocks noChangeAspect="1"/>
          </p:cNvPicPr>
          <p:nvPr/>
        </p:nvPicPr>
        <p:blipFill>
          <a:blip r:embed="rId4"/>
          <a:stretch>
            <a:fillRect/>
          </a:stretch>
        </p:blipFill>
        <p:spPr>
          <a:xfrm>
            <a:off x="6257330" y="5837039"/>
            <a:ext cx="45720" cy="1110020"/>
          </a:xfrm>
          <a:prstGeom prst="rect">
            <a:avLst/>
          </a:prstGeom>
        </p:spPr>
      </p:pic>
      <p:sp>
        <p:nvSpPr>
          <p:cNvPr id="12" name="Text 6"/>
          <p:cNvSpPr/>
          <p:nvPr/>
        </p:nvSpPr>
        <p:spPr>
          <a:xfrm>
            <a:off x="6524268" y="5859899"/>
            <a:ext cx="4773216"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Wireless Attack Execution &amp; Monitoring</a:t>
            </a:r>
            <a:endParaRPr lang="en-US" sz="1950" dirty="0"/>
          </a:p>
        </p:txBody>
      </p:sp>
      <p:sp>
        <p:nvSpPr>
          <p:cNvPr id="13" name="Text 7"/>
          <p:cNvSpPr/>
          <p:nvPr/>
        </p:nvSpPr>
        <p:spPr>
          <a:xfrm>
            <a:off x="6524268" y="6289119"/>
            <a:ext cx="7312343"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Capable of launching various attacks while simultaneously observing their effects.</a:t>
            </a:r>
            <a:endParaRPr lang="en-US" sz="1550" dirty="0"/>
          </a:p>
        </p:txBody>
      </p:sp>
      <p:pic>
        <p:nvPicPr>
          <p:cNvPr id="14" name="Picture 13">
            <a:extLst>
              <a:ext uri="{FF2B5EF4-FFF2-40B4-BE49-F238E27FC236}">
                <a16:creationId xmlns:a16="http://schemas.microsoft.com/office/drawing/2014/main" id="{2D17DDD9-7D5B-4D35-A816-ABD3C6FF51AF}"/>
              </a:ext>
            </a:extLst>
          </p:cNvPr>
          <p:cNvPicPr>
            <a:picLocks noChangeAspect="1"/>
          </p:cNvPicPr>
          <p:nvPr/>
        </p:nvPicPr>
        <p:blipFill>
          <a:blip r:embed="rId5"/>
          <a:stretch>
            <a:fillRect/>
          </a:stretch>
        </p:blipFill>
        <p:spPr>
          <a:xfrm>
            <a:off x="12737652" y="7688888"/>
            <a:ext cx="1764411" cy="436735"/>
          </a:xfrm>
          <a:prstGeom prst="rect">
            <a:avLst/>
          </a:prstGeom>
        </p:spPr>
      </p:pic>
      <p:pic>
        <p:nvPicPr>
          <p:cNvPr id="16" name="Picture 15">
            <a:extLst>
              <a:ext uri="{FF2B5EF4-FFF2-40B4-BE49-F238E27FC236}">
                <a16:creationId xmlns:a16="http://schemas.microsoft.com/office/drawing/2014/main" id="{9BAFFA1C-2655-4CB7-8352-BF529F3B8491}"/>
              </a:ext>
            </a:extLst>
          </p:cNvPr>
          <p:cNvPicPr>
            <a:picLocks noChangeAspect="1"/>
          </p:cNvPicPr>
          <p:nvPr/>
        </p:nvPicPr>
        <p:blipFill>
          <a:blip r:embed="rId6"/>
          <a:stretch>
            <a:fillRect/>
          </a:stretch>
        </p:blipFill>
        <p:spPr>
          <a:xfrm>
            <a:off x="0" y="0"/>
            <a:ext cx="5747887"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9503" y="542687"/>
            <a:ext cx="10091142" cy="493514"/>
          </a:xfrm>
          <a:prstGeom prst="rect">
            <a:avLst/>
          </a:prstGeom>
          <a:noFill/>
          <a:ln/>
        </p:spPr>
        <p:txBody>
          <a:bodyPr wrap="none" lIns="0" tIns="0" rIns="0" bIns="0" rtlCol="0" anchor="t"/>
          <a:lstStyle/>
          <a:p>
            <a:pPr marL="0" indent="0" algn="l">
              <a:lnSpc>
                <a:spcPts val="3850"/>
              </a:lnSpc>
              <a:buNone/>
            </a:pPr>
            <a:r>
              <a:rPr lang="en-US" sz="3100" dirty="0">
                <a:solidFill>
                  <a:srgbClr val="F2E782"/>
                </a:solidFill>
                <a:latin typeface="Prata" pitchFamily="34" charset="0"/>
                <a:ea typeface="Prata" pitchFamily="34" charset="-122"/>
                <a:cs typeface="Prata" pitchFamily="34" charset="-120"/>
              </a:rPr>
              <a:t>Hardware Backbone: The Foundation of Blackout 2.4</a:t>
            </a:r>
            <a:endParaRPr lang="en-US" sz="3100" dirty="0"/>
          </a:p>
        </p:txBody>
      </p:sp>
      <p:sp>
        <p:nvSpPr>
          <p:cNvPr id="3" name="Text 1"/>
          <p:cNvSpPr/>
          <p:nvPr/>
        </p:nvSpPr>
        <p:spPr>
          <a:xfrm>
            <a:off x="789503" y="1430893"/>
            <a:ext cx="13051393" cy="631507"/>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The physical components forming the core of our attack platform are carefully selected for their capabilities in wireless communication and interactive display.</a:t>
            </a:r>
            <a:endParaRPr lang="en-US" sz="1550" dirty="0"/>
          </a:p>
        </p:txBody>
      </p:sp>
      <p:pic>
        <p:nvPicPr>
          <p:cNvPr id="4" name="Image 0" descr="preencoded.png"/>
          <p:cNvPicPr>
            <a:picLocks noChangeAspect="1"/>
          </p:cNvPicPr>
          <p:nvPr/>
        </p:nvPicPr>
        <p:blipFill>
          <a:blip r:embed="rId3"/>
          <a:stretch>
            <a:fillRect/>
          </a:stretch>
        </p:blipFill>
        <p:spPr>
          <a:xfrm>
            <a:off x="797123" y="2412325"/>
            <a:ext cx="4240173" cy="2368510"/>
          </a:xfrm>
          <a:prstGeom prst="rect">
            <a:avLst/>
          </a:prstGeom>
        </p:spPr>
      </p:pic>
      <p:pic>
        <p:nvPicPr>
          <p:cNvPr id="5" name="Image 1" descr="preencoded.png"/>
          <p:cNvPicPr>
            <a:picLocks noChangeAspect="1"/>
          </p:cNvPicPr>
          <p:nvPr/>
        </p:nvPicPr>
        <p:blipFill>
          <a:blip r:embed="rId4"/>
          <a:stretch>
            <a:fillRect/>
          </a:stretch>
        </p:blipFill>
        <p:spPr>
          <a:xfrm>
            <a:off x="5195173" y="2412325"/>
            <a:ext cx="4240173" cy="2368510"/>
          </a:xfrm>
          <a:prstGeom prst="rect">
            <a:avLst/>
          </a:prstGeom>
        </p:spPr>
      </p:pic>
      <p:pic>
        <p:nvPicPr>
          <p:cNvPr id="6" name="Image 2" descr="preencoded.png"/>
          <p:cNvPicPr>
            <a:picLocks noChangeAspect="1"/>
          </p:cNvPicPr>
          <p:nvPr/>
        </p:nvPicPr>
        <p:blipFill>
          <a:blip r:embed="rId5"/>
          <a:stretch>
            <a:fillRect/>
          </a:stretch>
        </p:blipFill>
        <p:spPr>
          <a:xfrm>
            <a:off x="9593223" y="2412325"/>
            <a:ext cx="4240173" cy="2368510"/>
          </a:xfrm>
          <a:prstGeom prst="rect">
            <a:avLst/>
          </a:prstGeom>
        </p:spPr>
      </p:pic>
      <p:sp>
        <p:nvSpPr>
          <p:cNvPr id="7" name="Shape 2"/>
          <p:cNvSpPr/>
          <p:nvPr/>
        </p:nvSpPr>
        <p:spPr>
          <a:xfrm>
            <a:off x="789503" y="5130760"/>
            <a:ext cx="4218861" cy="2557939"/>
          </a:xfrm>
          <a:prstGeom prst="roundRect">
            <a:avLst>
              <a:gd name="adj" fmla="val 1157"/>
            </a:avLst>
          </a:prstGeom>
          <a:solidFill>
            <a:srgbClr val="3A3B3C"/>
          </a:solidFill>
          <a:ln/>
        </p:spPr>
      </p:sp>
      <p:pic>
        <p:nvPicPr>
          <p:cNvPr id="8" name="Image 3" descr="preencoded.png"/>
          <p:cNvPicPr>
            <a:picLocks noChangeAspect="1"/>
          </p:cNvPicPr>
          <p:nvPr/>
        </p:nvPicPr>
        <p:blipFill>
          <a:blip r:embed="rId6"/>
          <a:stretch>
            <a:fillRect/>
          </a:stretch>
        </p:blipFill>
        <p:spPr>
          <a:xfrm>
            <a:off x="986790" y="5328047"/>
            <a:ext cx="592098" cy="592098"/>
          </a:xfrm>
          <a:prstGeom prst="rect">
            <a:avLst/>
          </a:prstGeom>
        </p:spPr>
      </p:pic>
      <p:pic>
        <p:nvPicPr>
          <p:cNvPr id="9" name="Image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9668" y="5490924"/>
            <a:ext cx="266343" cy="266343"/>
          </a:xfrm>
          <a:prstGeom prst="rect">
            <a:avLst/>
          </a:prstGeom>
        </p:spPr>
      </p:pic>
      <p:sp>
        <p:nvSpPr>
          <p:cNvPr id="10" name="Text 3"/>
          <p:cNvSpPr/>
          <p:nvPr/>
        </p:nvSpPr>
        <p:spPr>
          <a:xfrm>
            <a:off x="986790" y="6117431"/>
            <a:ext cx="2754630" cy="308372"/>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ESP32 Microcontroller</a:t>
            </a:r>
            <a:endParaRPr lang="en-US" sz="1900" dirty="0"/>
          </a:p>
        </p:txBody>
      </p:sp>
      <p:sp>
        <p:nvSpPr>
          <p:cNvPr id="11" name="Text 4"/>
          <p:cNvSpPr/>
          <p:nvPr/>
        </p:nvSpPr>
        <p:spPr>
          <a:xfrm>
            <a:off x="986790" y="6544151"/>
            <a:ext cx="3824288" cy="947261"/>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The brain of our system, providing powerful processing and integrated Wi-Fi/Bluetooth capabilities.</a:t>
            </a:r>
            <a:endParaRPr lang="en-US" sz="1550" dirty="0"/>
          </a:p>
        </p:txBody>
      </p:sp>
      <p:sp>
        <p:nvSpPr>
          <p:cNvPr id="12" name="Shape 5"/>
          <p:cNvSpPr/>
          <p:nvPr/>
        </p:nvSpPr>
        <p:spPr>
          <a:xfrm>
            <a:off x="5205651" y="5130760"/>
            <a:ext cx="4218980" cy="2557939"/>
          </a:xfrm>
          <a:prstGeom prst="roundRect">
            <a:avLst>
              <a:gd name="adj" fmla="val 1157"/>
            </a:avLst>
          </a:prstGeom>
          <a:solidFill>
            <a:srgbClr val="3A3B3C"/>
          </a:solidFill>
          <a:ln/>
        </p:spPr>
      </p:sp>
      <p:pic>
        <p:nvPicPr>
          <p:cNvPr id="13" name="Image 5" descr="preencoded.png"/>
          <p:cNvPicPr>
            <a:picLocks noChangeAspect="1"/>
          </p:cNvPicPr>
          <p:nvPr/>
        </p:nvPicPr>
        <p:blipFill>
          <a:blip r:embed="rId9"/>
          <a:stretch>
            <a:fillRect/>
          </a:stretch>
        </p:blipFill>
        <p:spPr>
          <a:xfrm>
            <a:off x="5402937" y="5328047"/>
            <a:ext cx="592098" cy="592098"/>
          </a:xfrm>
          <a:prstGeom prst="rect">
            <a:avLst/>
          </a:prstGeom>
        </p:spPr>
      </p:pic>
      <p:pic>
        <p:nvPicPr>
          <p:cNvPr id="14" name="Image 6"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5815" y="5490924"/>
            <a:ext cx="266343" cy="266343"/>
          </a:xfrm>
          <a:prstGeom prst="rect">
            <a:avLst/>
          </a:prstGeom>
        </p:spPr>
      </p:pic>
      <p:sp>
        <p:nvSpPr>
          <p:cNvPr id="15" name="Text 6"/>
          <p:cNvSpPr/>
          <p:nvPr/>
        </p:nvSpPr>
        <p:spPr>
          <a:xfrm>
            <a:off x="5402937" y="6117431"/>
            <a:ext cx="2785348" cy="308372"/>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2.8” TFT Touch Display</a:t>
            </a:r>
            <a:endParaRPr lang="en-US" sz="1900" dirty="0"/>
          </a:p>
        </p:txBody>
      </p:sp>
      <p:sp>
        <p:nvSpPr>
          <p:cNvPr id="16" name="Text 7"/>
          <p:cNvSpPr/>
          <p:nvPr/>
        </p:nvSpPr>
        <p:spPr>
          <a:xfrm>
            <a:off x="5402937" y="6544151"/>
            <a:ext cx="3824407" cy="947261"/>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Enables user interaction and visual feedback, making the platform user-friendly and intuitive.</a:t>
            </a:r>
            <a:endParaRPr lang="en-US" sz="1550" dirty="0"/>
          </a:p>
        </p:txBody>
      </p:sp>
      <p:sp>
        <p:nvSpPr>
          <p:cNvPr id="17" name="Shape 8"/>
          <p:cNvSpPr/>
          <p:nvPr/>
        </p:nvSpPr>
        <p:spPr>
          <a:xfrm>
            <a:off x="9621917" y="5130760"/>
            <a:ext cx="4218861" cy="2557939"/>
          </a:xfrm>
          <a:prstGeom prst="roundRect">
            <a:avLst>
              <a:gd name="adj" fmla="val 1157"/>
            </a:avLst>
          </a:prstGeom>
          <a:solidFill>
            <a:srgbClr val="3A3B3C"/>
          </a:solidFill>
          <a:ln/>
        </p:spPr>
      </p:sp>
      <p:pic>
        <p:nvPicPr>
          <p:cNvPr id="18" name="Image 7" descr="preencoded.png"/>
          <p:cNvPicPr>
            <a:picLocks noChangeAspect="1"/>
          </p:cNvPicPr>
          <p:nvPr/>
        </p:nvPicPr>
        <p:blipFill>
          <a:blip r:embed="rId12"/>
          <a:stretch>
            <a:fillRect/>
          </a:stretch>
        </p:blipFill>
        <p:spPr>
          <a:xfrm>
            <a:off x="9819203" y="5328047"/>
            <a:ext cx="592098" cy="592098"/>
          </a:xfrm>
          <a:prstGeom prst="rect">
            <a:avLst/>
          </a:prstGeom>
        </p:spPr>
      </p:pic>
      <p:pic>
        <p:nvPicPr>
          <p:cNvPr id="19" name="Image 8"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82081" y="5490924"/>
            <a:ext cx="266343" cy="266343"/>
          </a:xfrm>
          <a:prstGeom prst="rect">
            <a:avLst/>
          </a:prstGeom>
        </p:spPr>
      </p:pic>
      <p:sp>
        <p:nvSpPr>
          <p:cNvPr id="20" name="Text 9"/>
          <p:cNvSpPr/>
          <p:nvPr/>
        </p:nvSpPr>
        <p:spPr>
          <a:xfrm>
            <a:off x="9819203" y="6117431"/>
            <a:ext cx="3417927" cy="308372"/>
          </a:xfrm>
          <a:prstGeom prst="rect">
            <a:avLst/>
          </a:prstGeom>
          <a:noFill/>
          <a:ln/>
        </p:spPr>
        <p:txBody>
          <a:bodyPr wrap="none" lIns="0" tIns="0" rIns="0" bIns="0" rtlCol="0" anchor="t"/>
          <a:lstStyle/>
          <a:p>
            <a:pPr marL="0" indent="0" algn="l">
              <a:lnSpc>
                <a:spcPts val="2400"/>
              </a:lnSpc>
              <a:buNone/>
            </a:pPr>
            <a:r>
              <a:rPr lang="en-US" sz="1900" dirty="0">
                <a:solidFill>
                  <a:srgbClr val="CFCBBF"/>
                </a:solidFill>
                <a:latin typeface="Prata" pitchFamily="34" charset="0"/>
                <a:ea typeface="Prata" pitchFamily="34" charset="-122"/>
                <a:cs typeface="Prata" pitchFamily="34" charset="-120"/>
              </a:rPr>
              <a:t>Breadboard &amp; Jumper Wires</a:t>
            </a:r>
            <a:endParaRPr lang="en-US" sz="1900" dirty="0"/>
          </a:p>
        </p:txBody>
      </p:sp>
      <p:sp>
        <p:nvSpPr>
          <p:cNvPr id="21" name="Text 10"/>
          <p:cNvSpPr/>
          <p:nvPr/>
        </p:nvSpPr>
        <p:spPr>
          <a:xfrm>
            <a:off x="9819203" y="6544151"/>
            <a:ext cx="3824288" cy="947261"/>
          </a:xfrm>
          <a:prstGeom prst="rect">
            <a:avLst/>
          </a:prstGeom>
          <a:noFill/>
          <a:ln/>
        </p:spPr>
        <p:txBody>
          <a:bodyPr wrap="square" lIns="0" tIns="0" rIns="0" bIns="0" rtlCol="0" anchor="t"/>
          <a:lstStyle/>
          <a:p>
            <a:pPr marL="0" indent="0" algn="l">
              <a:lnSpc>
                <a:spcPts val="2450"/>
              </a:lnSpc>
              <a:buNone/>
            </a:pPr>
            <a:r>
              <a:rPr lang="en-US" sz="1550" dirty="0">
                <a:solidFill>
                  <a:srgbClr val="CFCBBF"/>
                </a:solidFill>
                <a:latin typeface="Raleway" pitchFamily="34" charset="0"/>
                <a:ea typeface="Raleway" pitchFamily="34" charset="-122"/>
                <a:cs typeface="Raleway" pitchFamily="34" charset="-120"/>
              </a:rPr>
              <a:t>Facilitates rapid prototyping and flexible connections between components for testing and development.</a:t>
            </a:r>
            <a:endParaRPr lang="en-US" sz="1550" dirty="0"/>
          </a:p>
        </p:txBody>
      </p:sp>
      <p:pic>
        <p:nvPicPr>
          <p:cNvPr id="22" name="Picture 21">
            <a:extLst>
              <a:ext uri="{FF2B5EF4-FFF2-40B4-BE49-F238E27FC236}">
                <a16:creationId xmlns:a16="http://schemas.microsoft.com/office/drawing/2014/main" id="{6D68D383-5771-440C-ABF8-D31642E03CA3}"/>
              </a:ext>
            </a:extLst>
          </p:cNvPr>
          <p:cNvPicPr>
            <a:picLocks noChangeAspect="1"/>
          </p:cNvPicPr>
          <p:nvPr/>
        </p:nvPicPr>
        <p:blipFill>
          <a:blip r:embed="rId15"/>
          <a:stretch>
            <a:fillRect/>
          </a:stretch>
        </p:blipFill>
        <p:spPr>
          <a:xfrm>
            <a:off x="12737652" y="7688888"/>
            <a:ext cx="1764411" cy="436735"/>
          </a:xfrm>
          <a:prstGeom prst="rect">
            <a:avLst/>
          </a:prstGeom>
        </p:spPr>
      </p:pic>
      <p:pic>
        <p:nvPicPr>
          <p:cNvPr id="26" name="Picture 25">
            <a:extLst>
              <a:ext uri="{FF2B5EF4-FFF2-40B4-BE49-F238E27FC236}">
                <a16:creationId xmlns:a16="http://schemas.microsoft.com/office/drawing/2014/main" id="{014DBF46-06A2-4386-9B5A-95F0A2C9D9E9}"/>
              </a:ext>
            </a:extLst>
          </p:cNvPr>
          <p:cNvPicPr>
            <a:picLocks noChangeAspect="1"/>
          </p:cNvPicPr>
          <p:nvPr/>
        </p:nvPicPr>
        <p:blipFill>
          <a:blip r:embed="rId16"/>
          <a:stretch>
            <a:fillRect/>
          </a:stretch>
        </p:blipFill>
        <p:spPr>
          <a:xfrm>
            <a:off x="789503" y="2384635"/>
            <a:ext cx="4267329" cy="2407803"/>
          </a:xfrm>
          <a:prstGeom prst="rect">
            <a:avLst/>
          </a:prstGeom>
        </p:spPr>
      </p:pic>
      <p:pic>
        <p:nvPicPr>
          <p:cNvPr id="28" name="Picture 27">
            <a:extLst>
              <a:ext uri="{FF2B5EF4-FFF2-40B4-BE49-F238E27FC236}">
                <a16:creationId xmlns:a16="http://schemas.microsoft.com/office/drawing/2014/main" id="{D12CC8BB-1BCD-41BF-A691-E5E6B8341A63}"/>
              </a:ext>
            </a:extLst>
          </p:cNvPr>
          <p:cNvPicPr>
            <a:picLocks noChangeAspect="1"/>
          </p:cNvPicPr>
          <p:nvPr/>
        </p:nvPicPr>
        <p:blipFill>
          <a:blip r:embed="rId17"/>
          <a:stretch>
            <a:fillRect/>
          </a:stretch>
        </p:blipFill>
        <p:spPr>
          <a:xfrm>
            <a:off x="5195172" y="2384635"/>
            <a:ext cx="4240173" cy="2424827"/>
          </a:xfrm>
          <a:prstGeom prst="rect">
            <a:avLst/>
          </a:prstGeom>
        </p:spPr>
      </p:pic>
      <p:pic>
        <p:nvPicPr>
          <p:cNvPr id="30" name="Picture 29">
            <a:extLst>
              <a:ext uri="{FF2B5EF4-FFF2-40B4-BE49-F238E27FC236}">
                <a16:creationId xmlns:a16="http://schemas.microsoft.com/office/drawing/2014/main" id="{8BBAE5CE-A519-4FDE-9087-1DB83D36C655}"/>
              </a:ext>
            </a:extLst>
          </p:cNvPr>
          <p:cNvPicPr>
            <a:picLocks noChangeAspect="1"/>
          </p:cNvPicPr>
          <p:nvPr/>
        </p:nvPicPr>
        <p:blipFill>
          <a:blip r:embed="rId18"/>
          <a:stretch>
            <a:fillRect/>
          </a:stretch>
        </p:blipFill>
        <p:spPr>
          <a:xfrm>
            <a:off x="9593223" y="2408468"/>
            <a:ext cx="4240054" cy="23685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2029</Words>
  <Application>Microsoft Office PowerPoint</Application>
  <PresentationFormat>Custom</PresentationFormat>
  <Paragraphs>179</Paragraphs>
  <Slides>18</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Raleway</vt:lpstr>
      <vt:lpstr>Prata</vt:lpstr>
      <vt:lpstr>Arial</vt:lpstr>
      <vt:lpstr>Prata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MEMEHSN ..</dc:creator>
  <cp:lastModifiedBy>Azfar waqas</cp:lastModifiedBy>
  <cp:revision>12</cp:revision>
  <dcterms:created xsi:type="dcterms:W3CDTF">2026-01-25T08:14:32Z</dcterms:created>
  <dcterms:modified xsi:type="dcterms:W3CDTF">2026-01-28T12:09:44Z</dcterms:modified>
</cp:coreProperties>
</file>